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entury Gothic" panose="020B0502020202020204" pitchFamily="34" charset="0"/>
      <p:regular r:id="rId32"/>
      <p:bold r:id="rId33"/>
      <p:italic r:id="rId34"/>
      <p:boldItalic r:id="rId35"/>
    </p:embeddedFont>
    <p:embeddedFont>
      <p:font typeface="Quattrocento Sans" panose="020B0502050000020003"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40">
          <p15:clr>
            <a:srgbClr val="A4A3A4"/>
          </p15:clr>
        </p15:guide>
        <p15:guide id="2" orient="horz" pos="144">
          <p15:clr>
            <a:srgbClr val="A4A3A4"/>
          </p15:clr>
        </p15:guide>
        <p15:guide id="3" orient="horz" pos="4104">
          <p15:clr>
            <a:srgbClr val="A4A3A4"/>
          </p15:clr>
        </p15:guide>
        <p15:guide id="4" pos="7440">
          <p15:clr>
            <a:srgbClr val="A4A3A4"/>
          </p15:clr>
        </p15:guide>
        <p15:guide id="5" orient="horz" pos="1512">
          <p15:clr>
            <a:srgbClr val="A4A3A4"/>
          </p15:clr>
        </p15:guide>
        <p15:guide id="6" orient="horz" pos="2376">
          <p15:clr>
            <a:srgbClr val="A4A3A4"/>
          </p15:clr>
        </p15:guide>
        <p15:guide id="7" pos="4824">
          <p15:clr>
            <a:srgbClr val="A4A3A4"/>
          </p15:clr>
        </p15:guide>
        <p15:guide id="8" pos="2016">
          <p15:clr>
            <a:srgbClr val="A4A3A4"/>
          </p15:clr>
        </p15:guide>
        <p15:guide id="9" orient="horz" pos="1680">
          <p15:clr>
            <a:srgbClr val="A4A3A4"/>
          </p15:clr>
        </p15:guide>
        <p15:guide id="10" orient="horz" pos="1008">
          <p15:clr>
            <a:srgbClr val="A4A3A4"/>
          </p15:clr>
        </p15:guide>
        <p15:guide id="11" pos="408">
          <p15:clr>
            <a:srgbClr val="A4A3A4"/>
          </p15:clr>
        </p15:guide>
        <p15:guide id="12" orient="horz" pos="792">
          <p15:clr>
            <a:srgbClr val="A4A3A4"/>
          </p15:clr>
        </p15:guide>
        <p15:guide id="13" orient="horz" pos="2760">
          <p15:clr>
            <a:srgbClr val="A4A3A4"/>
          </p15:clr>
        </p15:guide>
        <p15:guide id="14" orient="horz" pos="3024">
          <p15:clr>
            <a:srgbClr val="A4A3A4"/>
          </p15:clr>
        </p15:guide>
        <p15:guide id="15" pos="3840">
          <p15:clr>
            <a:srgbClr val="A4A3A4"/>
          </p15:clr>
        </p15:guide>
        <p15:guide id="16" orient="horz" pos="22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jeQguq1d7+rtjK+pCC7cZ34zQah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98A3AD"/>
              </a:solidFill>
              <a:ln w="19050">
                <a:noFill/>
              </a:ln>
              <a:effectLst/>
            </c:spPr>
            <c:extLst>
              <c:ext xmlns:c16="http://schemas.microsoft.com/office/drawing/2014/chart" uri="{C3380CC4-5D6E-409C-BE32-E72D297353CC}">
                <c16:uniqueId val="{00000001-619B-4A14-9400-6B387354EC86}"/>
              </c:ext>
            </c:extLst>
          </c:dPt>
          <c:dPt>
            <c:idx val="1"/>
            <c:bubble3D val="0"/>
            <c:spPr>
              <a:solidFill>
                <a:srgbClr val="E6E6E6"/>
              </a:solidFill>
              <a:ln w="19050">
                <a:noFill/>
              </a:ln>
              <a:effectLst/>
            </c:spPr>
            <c:extLst>
              <c:ext xmlns:c16="http://schemas.microsoft.com/office/drawing/2014/chart" uri="{C3380CC4-5D6E-409C-BE32-E72D297353CC}">
                <c16:uniqueId val="{00000003-619B-4A14-9400-6B387354EC86}"/>
              </c:ext>
            </c:extLst>
          </c:dPt>
          <c:dPt>
            <c:idx val="2"/>
            <c:bubble3D val="0"/>
            <c:spPr>
              <a:solidFill>
                <a:schemeClr val="accent3"/>
              </a:solidFill>
              <a:ln w="19050">
                <a:noFill/>
              </a:ln>
              <a:effectLst/>
            </c:spPr>
            <c:extLst>
              <c:ext xmlns:c16="http://schemas.microsoft.com/office/drawing/2014/chart" uri="{C3380CC4-5D6E-409C-BE32-E72D297353CC}">
                <c16:uniqueId val="{00000005-619B-4A14-9400-6B387354EC86}"/>
              </c:ext>
            </c:extLst>
          </c:dPt>
          <c:dPt>
            <c:idx val="3"/>
            <c:bubble3D val="0"/>
            <c:spPr>
              <a:solidFill>
                <a:schemeClr val="accent4"/>
              </a:solidFill>
              <a:ln w="19050">
                <a:noFill/>
              </a:ln>
              <a:effectLst/>
            </c:spPr>
            <c:extLst>
              <c:ext xmlns:c16="http://schemas.microsoft.com/office/drawing/2014/chart" uri="{C3380CC4-5D6E-409C-BE32-E72D297353CC}">
                <c16:uniqueId val="{00000007-619B-4A14-9400-6B387354EC86}"/>
              </c:ext>
            </c:extLst>
          </c:dPt>
          <c:cat>
            <c:strRef>
              <c:f>Sheet1!$A$2:$A$5</c:f>
              <c:strCache>
                <c:ptCount val="2"/>
                <c:pt idx="0">
                  <c:v>1st Qtr</c:v>
                </c:pt>
                <c:pt idx="1">
                  <c:v>2nd Qtr</c:v>
                </c:pt>
              </c:strCache>
            </c:strRef>
          </c:cat>
          <c:val>
            <c:numRef>
              <c:f>Sheet1!$B$2:$B$5</c:f>
              <c:numCache>
                <c:formatCode>General</c:formatCode>
                <c:ptCount val="4"/>
                <c:pt idx="0">
                  <c:v>10</c:v>
                </c:pt>
              </c:numCache>
            </c:numRef>
          </c:val>
          <c:extLst>
            <c:ext xmlns:c16="http://schemas.microsoft.com/office/drawing/2014/chart" uri="{C3380CC4-5D6E-409C-BE32-E72D297353CC}">
              <c16:uniqueId val="{00000008-619B-4A14-9400-6B387354EC86}"/>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BABABA"/>
              </a:solidFill>
              <a:ln w="19050">
                <a:noFill/>
              </a:ln>
              <a:effectLst/>
            </c:spPr>
            <c:extLst>
              <c:ext xmlns:c16="http://schemas.microsoft.com/office/drawing/2014/chart" uri="{C3380CC4-5D6E-409C-BE32-E72D297353CC}">
                <c16:uniqueId val="{00000001-5BA3-4B8D-89E2-DE51B1803F47}"/>
              </c:ext>
            </c:extLst>
          </c:dPt>
          <c:dPt>
            <c:idx val="1"/>
            <c:bubble3D val="0"/>
            <c:spPr>
              <a:solidFill>
                <a:srgbClr val="E6E6E6"/>
              </a:solidFill>
              <a:ln w="19050">
                <a:noFill/>
              </a:ln>
              <a:effectLst/>
            </c:spPr>
            <c:extLst>
              <c:ext xmlns:c16="http://schemas.microsoft.com/office/drawing/2014/chart" uri="{C3380CC4-5D6E-409C-BE32-E72D297353CC}">
                <c16:uniqueId val="{00000003-5BA3-4B8D-89E2-DE51B1803F47}"/>
              </c:ext>
            </c:extLst>
          </c:dPt>
          <c:dPt>
            <c:idx val="2"/>
            <c:bubble3D val="0"/>
            <c:spPr>
              <a:solidFill>
                <a:schemeClr val="accent3"/>
              </a:solidFill>
              <a:ln w="19050">
                <a:noFill/>
              </a:ln>
              <a:effectLst/>
            </c:spPr>
            <c:extLst>
              <c:ext xmlns:c16="http://schemas.microsoft.com/office/drawing/2014/chart" uri="{C3380CC4-5D6E-409C-BE32-E72D297353CC}">
                <c16:uniqueId val="{00000005-5BA3-4B8D-89E2-DE51B1803F47}"/>
              </c:ext>
            </c:extLst>
          </c:dPt>
          <c:dPt>
            <c:idx val="3"/>
            <c:bubble3D val="0"/>
            <c:spPr>
              <a:solidFill>
                <a:schemeClr val="accent4"/>
              </a:solidFill>
              <a:ln w="19050">
                <a:noFill/>
              </a:ln>
              <a:effectLst/>
            </c:spPr>
            <c:extLst>
              <c:ext xmlns:c16="http://schemas.microsoft.com/office/drawing/2014/chart" uri="{C3380CC4-5D6E-409C-BE32-E72D297353CC}">
                <c16:uniqueId val="{00000007-5BA3-4B8D-89E2-DE51B1803F47}"/>
              </c:ext>
            </c:extLst>
          </c:dPt>
          <c:cat>
            <c:strRef>
              <c:f>Sheet1!$A$2:$A$5</c:f>
              <c:strCache>
                <c:ptCount val="2"/>
                <c:pt idx="0">
                  <c:v>1st Qtr</c:v>
                </c:pt>
                <c:pt idx="1">
                  <c:v>2nd Qtr</c:v>
                </c:pt>
              </c:strCache>
            </c:strRef>
          </c:cat>
          <c:val>
            <c:numRef>
              <c:f>Sheet1!$B$2:$B$5</c:f>
              <c:numCache>
                <c:formatCode>General</c:formatCode>
                <c:ptCount val="4"/>
                <c:pt idx="0">
                  <c:v>10</c:v>
                </c:pt>
              </c:numCache>
            </c:numRef>
          </c:val>
          <c:extLst>
            <c:ext xmlns:c16="http://schemas.microsoft.com/office/drawing/2014/chart" uri="{C3380CC4-5D6E-409C-BE32-E72D297353CC}">
              <c16:uniqueId val="{00000008-5BA3-4B8D-89E2-DE51B1803F4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a9ff3238d_1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a9ff3238d_1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רן</a:t>
            </a:r>
            <a:endParaRPr/>
          </a:p>
        </p:txBody>
      </p:sp>
      <p:sp>
        <p:nvSpPr>
          <p:cNvPr id="265" name="Google Shape;265;gea9ff3238d_1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רן</a:t>
            </a:r>
            <a:endParaRPr/>
          </a:p>
        </p:txBody>
      </p:sp>
      <p:sp>
        <p:nvSpPr>
          <p:cNvPr id="271" name="Google Shape;2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בני</a:t>
            </a:r>
            <a:endParaRPr/>
          </a:p>
        </p:txBody>
      </p:sp>
      <p:sp>
        <p:nvSpPr>
          <p:cNvPr id="305" name="Google Shape;3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בני</a:t>
            </a:r>
            <a:endParaRPr/>
          </a:p>
        </p:txBody>
      </p:sp>
      <p:sp>
        <p:nvSpPr>
          <p:cNvPr id="345" name="Google Shape;3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e9873785c9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בני</a:t>
            </a:r>
            <a:endParaRPr/>
          </a:p>
        </p:txBody>
      </p:sp>
      <p:sp>
        <p:nvSpPr>
          <p:cNvPr id="375" name="Google Shape;375;ge9873785c9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איגור</a:t>
            </a:r>
            <a:endParaRPr/>
          </a:p>
        </p:txBody>
      </p:sp>
      <p:sp>
        <p:nvSpPr>
          <p:cNvPr id="415" name="Google Shape;41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9873785c9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איגור</a:t>
            </a:r>
            <a:endParaRPr/>
          </a:p>
        </p:txBody>
      </p:sp>
      <p:sp>
        <p:nvSpPr>
          <p:cNvPr id="450" name="Google Shape;450;ge9873785c9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ead86e213a_3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ead86e213a_3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איגור</a:t>
            </a:r>
            <a:endParaRPr/>
          </a:p>
        </p:txBody>
      </p:sp>
      <p:sp>
        <p:nvSpPr>
          <p:cNvPr id="484" name="Google Shape;484;gead86e213a_3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9873785c9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איגור/קטיה</a:t>
            </a:r>
            <a:endParaRPr/>
          </a:p>
        </p:txBody>
      </p:sp>
      <p:sp>
        <p:nvSpPr>
          <p:cNvPr id="490" name="Google Shape;490;ge9873785c9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873785c9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איגור</a:t>
            </a:r>
            <a:endParaRPr/>
          </a:p>
        </p:txBody>
      </p:sp>
      <p:sp>
        <p:nvSpPr>
          <p:cNvPr id="523" name="Google Shape;523;ge9873785c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e9873785c9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p:txBody>
      </p:sp>
      <p:sp>
        <p:nvSpPr>
          <p:cNvPr id="556" name="Google Shape;556;ge9873785c9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ead86e213a_3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a:p>
            <a:pPr marL="457200" lvl="0" indent="-304800" algn="just" rtl="0">
              <a:spcBef>
                <a:spcPts val="0"/>
              </a:spcBef>
              <a:spcAft>
                <a:spcPts val="0"/>
              </a:spcAft>
              <a:buClr>
                <a:schemeClr val="dk1"/>
              </a:buClr>
              <a:buSzPts val="1200"/>
              <a:buFont typeface="Calibri"/>
              <a:buChar char="●"/>
            </a:pPr>
            <a:r>
              <a:rPr lang="en-US">
                <a:highlight>
                  <a:srgbClr val="FFFFFF"/>
                </a:highlight>
              </a:rPr>
              <a:t>a weighted average of the precision and recall, where an F1 score reaches its best value at 1 and worst score at 0. </a:t>
            </a:r>
            <a:endParaRPr>
              <a:highlight>
                <a:srgbClr val="FFFFFF"/>
              </a:highlight>
            </a:endParaRPr>
          </a:p>
          <a:p>
            <a:pPr marL="0" lvl="0" indent="0" algn="ctr" rtl="0">
              <a:spcBef>
                <a:spcPts val="0"/>
              </a:spcBef>
              <a:spcAft>
                <a:spcPts val="0"/>
              </a:spcAft>
              <a:buNone/>
            </a:pPr>
            <a:r>
              <a:rPr lang="en-US" sz="2200">
                <a:latin typeface="Quattrocento Sans"/>
                <a:ea typeface="Quattrocento Sans"/>
                <a:cs typeface="Quattrocento Sans"/>
                <a:sym typeface="Quattrocento Sans"/>
              </a:rPr>
              <a:t>𝑃𝑟𝑒𝑐𝑖𝑠𝑖𝑜𝑛 = 𝑇𝑃/( 𝑇𝑃+𝐹𝑃)</a:t>
            </a:r>
            <a:endParaRPr sz="2200">
              <a:latin typeface="Quattrocento Sans"/>
              <a:ea typeface="Quattrocento Sans"/>
              <a:cs typeface="Quattrocento Sans"/>
              <a:sym typeface="Quattrocento Sans"/>
            </a:endParaRPr>
          </a:p>
          <a:p>
            <a:pPr marL="0" lvl="0" indent="0" algn="ctr" rtl="0">
              <a:spcBef>
                <a:spcPts val="0"/>
              </a:spcBef>
              <a:spcAft>
                <a:spcPts val="0"/>
              </a:spcAft>
              <a:buClr>
                <a:schemeClr val="dk1"/>
              </a:buClr>
              <a:buFont typeface="Arial"/>
              <a:buNone/>
            </a:pPr>
            <a:r>
              <a:rPr lang="en-US" sz="2100">
                <a:latin typeface="Quattrocento Sans"/>
                <a:ea typeface="Quattrocento Sans"/>
                <a:cs typeface="Quattrocento Sans"/>
                <a:sym typeface="Quattrocento Sans"/>
              </a:rPr>
              <a:t>specificity = TN/(TN+FN)</a:t>
            </a:r>
            <a:endParaRPr sz="2100">
              <a:latin typeface="Quattrocento Sans"/>
              <a:ea typeface="Quattrocento Sans"/>
              <a:cs typeface="Quattrocento Sans"/>
              <a:sym typeface="Quattrocento Sans"/>
            </a:endParaRPr>
          </a:p>
          <a:p>
            <a:pPr marL="0" lvl="0" indent="0" algn="ctr" rtl="0">
              <a:spcBef>
                <a:spcPts val="0"/>
              </a:spcBef>
              <a:spcAft>
                <a:spcPts val="0"/>
              </a:spcAft>
              <a:buClr>
                <a:schemeClr val="dk1"/>
              </a:buClr>
              <a:buFont typeface="Arial"/>
              <a:buNone/>
            </a:pPr>
            <a:r>
              <a:rPr lang="en-US" sz="2100">
                <a:latin typeface="Quattrocento Sans"/>
                <a:ea typeface="Quattrocento Sans"/>
                <a:cs typeface="Quattrocento Sans"/>
                <a:sym typeface="Quattrocento Sans"/>
              </a:rPr>
              <a:t>sensitivity = TP/(TP+FP)</a:t>
            </a:r>
            <a:endParaRPr sz="2200">
              <a:latin typeface="Quattrocento Sans"/>
              <a:ea typeface="Quattrocento Sans"/>
              <a:cs typeface="Quattrocento Sans"/>
              <a:sym typeface="Quattrocento Sans"/>
            </a:endParaRPr>
          </a:p>
          <a:p>
            <a:pPr marL="0" lvl="0" indent="0" algn="ctr" rtl="0">
              <a:spcBef>
                <a:spcPts val="0"/>
              </a:spcBef>
              <a:spcAft>
                <a:spcPts val="0"/>
              </a:spcAft>
              <a:buClr>
                <a:schemeClr val="dk1"/>
              </a:buClr>
              <a:buSzPts val="1100"/>
              <a:buFont typeface="Arial"/>
              <a:buNone/>
            </a:pPr>
            <a:r>
              <a:rPr lang="en-US" sz="2300">
                <a:latin typeface="Quattrocento Sans"/>
                <a:ea typeface="Quattrocento Sans"/>
                <a:cs typeface="Quattrocento Sans"/>
                <a:sym typeface="Quattrocento Sans"/>
              </a:rPr>
              <a:t>𝑅𝑒𝑐𝑎𝑙𝑙 = 𝑇𝑃/(𝑇𝑃+𝐹𝑁)</a:t>
            </a:r>
            <a:endParaRPr sz="2200">
              <a:latin typeface="Quattrocento Sans"/>
              <a:ea typeface="Quattrocento Sans"/>
              <a:cs typeface="Quattrocento Sans"/>
              <a:sym typeface="Quattrocento Sans"/>
            </a:endParaRPr>
          </a:p>
        </p:txBody>
      </p:sp>
      <p:sp>
        <p:nvSpPr>
          <p:cNvPr id="593" name="Google Shape;593;gead86e213a_3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p:txBody>
      </p:sp>
      <p:sp>
        <p:nvSpPr>
          <p:cNvPr id="656" name="Google Shape;6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d86e213a_3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p:txBody>
      </p:sp>
      <p:sp>
        <p:nvSpPr>
          <p:cNvPr id="690" name="Google Shape;690;gead86e213a_3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ead86e213a_3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p:txBody>
      </p:sp>
      <p:sp>
        <p:nvSpPr>
          <p:cNvPr id="724" name="Google Shape;724;gead86e213a_3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a9ff3238d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a9ff3238d_1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רן</a:t>
            </a:r>
            <a:endParaRPr/>
          </a:p>
        </p:txBody>
      </p:sp>
      <p:sp>
        <p:nvSpPr>
          <p:cNvPr id="158" name="Google Shape;158;gea9ff3238d_1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a9ff3238d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a9ff3238d_1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רן</a:t>
            </a:r>
            <a:endParaRPr/>
          </a:p>
        </p:txBody>
      </p:sp>
      <p:sp>
        <p:nvSpPr>
          <p:cNvPr id="166" name="Google Shape;166;gea9ff3238d_1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רן</a:t>
            </a:r>
            <a:endParaRPr/>
          </a:p>
        </p:txBody>
      </p:sp>
      <p:sp>
        <p:nvSpPr>
          <p:cNvPr id="176" name="Google Shape;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ea9ff3238d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רן</a:t>
            </a:r>
            <a:endParaRPr/>
          </a:p>
        </p:txBody>
      </p:sp>
      <p:sp>
        <p:nvSpPr>
          <p:cNvPr id="213" name="Google Shape;213;gea9ff3238d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a9ff3238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a9ff3238d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רן</a:t>
            </a:r>
            <a:endParaRPr/>
          </a:p>
        </p:txBody>
      </p:sp>
      <p:sp>
        <p:nvSpPr>
          <p:cNvPr id="251" name="Google Shape;251;gea9ff3238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8b5befb2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8b5befb2e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רן</a:t>
            </a:r>
            <a:endParaRPr/>
          </a:p>
        </p:txBody>
      </p:sp>
      <p:sp>
        <p:nvSpPr>
          <p:cNvPr id="258" name="Google Shape;258;ge8b5befb2e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23"/>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5" name="Google Shape;75;p23"/>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76" name="Google Shape;76;p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3" name="Google Shape;23;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1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 name="Google Shape;29;p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7"/>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 name="Google Shape;34;p17"/>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18"/>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 name="Google Shape;47;p1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8" name="Google Shape;48;p1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 name="Google Shape;49;p1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0" name="Google Shape;50;p1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 name="Google Shape;51;p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58"/>
        <p:cNvGrpSpPr/>
        <p:nvPr/>
      </p:nvGrpSpPr>
      <p:grpSpPr>
        <a:xfrm>
          <a:off x="0" y="0"/>
          <a:ext cx="0" cy="0"/>
          <a:chOff x="0" y="0"/>
          <a:chExt cx="0" cy="0"/>
        </a:xfrm>
      </p:grpSpPr>
      <p:sp>
        <p:nvSpPr>
          <p:cNvPr id="59" name="Google Shape;59;p21"/>
          <p:cNvSpPr>
            <a:spLocks noGrp="1"/>
          </p:cNvSpPr>
          <p:nvPr>
            <p:ph type="pic" idx="2"/>
          </p:nvPr>
        </p:nvSpPr>
        <p:spPr>
          <a:xfrm>
            <a:off x="4689139" y="2491272"/>
            <a:ext cx="2807100" cy="2804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0" name="Google Shape;60;p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21"/>
          <p:cNvSpPr>
            <a:spLocks noGrp="1"/>
          </p:cNvSpPr>
          <p:nvPr>
            <p:ph type="pic" idx="3"/>
          </p:nvPr>
        </p:nvSpPr>
        <p:spPr>
          <a:xfrm>
            <a:off x="1125882" y="2491272"/>
            <a:ext cx="2807100" cy="2804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4" name="Google Shape;64;p21"/>
          <p:cNvSpPr>
            <a:spLocks noGrp="1"/>
          </p:cNvSpPr>
          <p:nvPr>
            <p:ph type="pic" idx="4"/>
          </p:nvPr>
        </p:nvSpPr>
        <p:spPr>
          <a:xfrm>
            <a:off x="8252396" y="2491272"/>
            <a:ext cx="2807100" cy="2804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9" name="Google Shape;69;p2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en.wikipedia.org/wiki/Dependent_variable" TargetMode="External"/><Relationship Id="rId5" Type="http://schemas.openxmlformats.org/officeDocument/2006/relationships/hyperlink" Target="https://en.wikipedia.org/wiki/Binary_variable" TargetMode="External"/><Relationship Id="rId4" Type="http://schemas.openxmlformats.org/officeDocument/2006/relationships/hyperlink" Target="https://en.wikipedia.org/wiki/Logistic_functi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hyperlink" Target="https://en.wikipedia.org/wiki/Decision_tre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hyperlink" Target="https://en.wikipedia.org/wiki/Decision_tree_learnin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en.wikipedia.org/wiki/Regression_analysis" TargetMode="External"/><Relationship Id="rId5" Type="http://schemas.openxmlformats.org/officeDocument/2006/relationships/hyperlink" Target="https://en.wikipedia.org/wiki/Statistical_classification" TargetMode="External"/><Relationship Id="rId4" Type="http://schemas.openxmlformats.org/officeDocument/2006/relationships/hyperlink" Target="https://en.wikipedia.org/wiki/Ensemble_learni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scikit-learn.org/stable/modules/classes.html#module-sklearn.neighbors" TargetMode="External"/><Relationship Id="rId4" Type="http://schemas.openxmlformats.org/officeDocument/2006/relationships/hyperlink" Target="https://en.wikipedia.org/wiki/Integer" TargetMode="Externa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 descr="A black and white photo of a city&#10;&#10;Description automatically generated"/>
          <p:cNvPicPr preferRelativeResize="0"/>
          <p:nvPr/>
        </p:nvPicPr>
        <p:blipFill rotWithShape="1">
          <a:blip r:embed="rId3">
            <a:alphaModFix/>
          </a:blip>
          <a:srcRect/>
          <a:stretch/>
        </p:blipFill>
        <p:spPr>
          <a:xfrm>
            <a:off x="0" y="0"/>
            <a:ext cx="12192000" cy="6858000"/>
          </a:xfrm>
          <a:custGeom>
            <a:avLst/>
            <a:gdLst/>
            <a:ahLst/>
            <a:cxnLst/>
            <a:rect l="l" t="t" r="r" b="b"/>
            <a:pathLst>
              <a:path w="12192000" h="6858000" extrusionOk="0">
                <a:moveTo>
                  <a:pt x="0" y="0"/>
                </a:moveTo>
                <a:lnTo>
                  <a:pt x="12192000" y="0"/>
                </a:lnTo>
                <a:lnTo>
                  <a:pt x="12192000" y="6858000"/>
                </a:lnTo>
                <a:lnTo>
                  <a:pt x="0" y="6858000"/>
                </a:lnTo>
                <a:close/>
              </a:path>
            </a:pathLst>
          </a:custGeom>
          <a:noFill/>
          <a:ln>
            <a:noFill/>
          </a:ln>
        </p:spPr>
      </p:pic>
      <p:sp>
        <p:nvSpPr>
          <p:cNvPr id="96" name="Google Shape;96;p1"/>
          <p:cNvSpPr/>
          <p:nvPr/>
        </p:nvSpPr>
        <p:spPr>
          <a:xfrm>
            <a:off x="0" y="0"/>
            <a:ext cx="12192000" cy="6858000"/>
          </a:xfrm>
          <a:prstGeom prst="rect">
            <a:avLst/>
          </a:prstGeom>
          <a:gradFill>
            <a:gsLst>
              <a:gs pos="0">
                <a:srgbClr val="1F2229">
                  <a:alpha val="91764"/>
                </a:srgbClr>
              </a:gs>
              <a:gs pos="20000">
                <a:srgbClr val="1F2229">
                  <a:alpha val="91764"/>
                </a:srgbClr>
              </a:gs>
              <a:gs pos="100000">
                <a:srgbClr val="1F2229">
                  <a:alpha val="6000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7" name="Google Shape;97;p1"/>
          <p:cNvSpPr txBox="1"/>
          <p:nvPr/>
        </p:nvSpPr>
        <p:spPr>
          <a:xfrm>
            <a:off x="1525837" y="3444079"/>
            <a:ext cx="9140323" cy="86177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800" b="1" i="0" u="none" strike="noStrike" cap="none">
                <a:solidFill>
                  <a:schemeClr val="lt1"/>
                </a:solidFill>
                <a:latin typeface="Century Gothic"/>
                <a:ea typeface="Century Gothic"/>
                <a:cs typeface="Century Gothic"/>
                <a:sym typeface="Century Gothic"/>
              </a:rPr>
              <a:t>Prediction of hotel booking cancellation probability, </a:t>
            </a:r>
            <a:br>
              <a:rPr lang="en-US" sz="2800" b="1" i="0" u="none" strike="noStrike" cap="none">
                <a:solidFill>
                  <a:schemeClr val="lt1"/>
                </a:solidFill>
                <a:latin typeface="Century Gothic"/>
                <a:ea typeface="Century Gothic"/>
                <a:cs typeface="Century Gothic"/>
                <a:sym typeface="Century Gothic"/>
              </a:rPr>
            </a:br>
            <a:r>
              <a:rPr lang="en-US" sz="2800" b="1" i="0" u="none" strike="noStrike" cap="none">
                <a:solidFill>
                  <a:schemeClr val="lt1"/>
                </a:solidFill>
                <a:latin typeface="Century Gothic"/>
                <a:ea typeface="Century Gothic"/>
                <a:cs typeface="Century Gothic"/>
                <a:sym typeface="Century Gothic"/>
              </a:rPr>
              <a:t>based on the booking details</a:t>
            </a:r>
            <a:endParaRPr sz="2800" b="1" i="0" u="none" strike="noStrike" cap="none">
              <a:solidFill>
                <a:schemeClr val="lt1"/>
              </a:solidFill>
              <a:latin typeface="Century Gothic"/>
              <a:ea typeface="Century Gothic"/>
              <a:cs typeface="Century Gothic"/>
              <a:sym typeface="Century Gothic"/>
            </a:endParaRPr>
          </a:p>
        </p:txBody>
      </p:sp>
      <p:sp>
        <p:nvSpPr>
          <p:cNvPr id="98" name="Google Shape;98;p1"/>
          <p:cNvSpPr txBox="1"/>
          <p:nvPr/>
        </p:nvSpPr>
        <p:spPr>
          <a:xfrm>
            <a:off x="4852869" y="4479253"/>
            <a:ext cx="2486257" cy="15388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Quattrocento Sans"/>
                <a:ea typeface="Quattrocento Sans"/>
                <a:cs typeface="Quattrocento Sans"/>
                <a:sym typeface="Quattrocento Sans"/>
              </a:rPr>
              <a:t>Dana Benyamin Hassid</a:t>
            </a:r>
            <a:endParaRPr/>
          </a:p>
          <a:p>
            <a:pPr marL="0" marR="0" lvl="0" indent="0" algn="ctr" rtl="0">
              <a:spcBef>
                <a:spcPts val="0"/>
              </a:spcBef>
              <a:spcAft>
                <a:spcPts val="0"/>
              </a:spcAft>
              <a:buNone/>
            </a:pPr>
            <a:r>
              <a:rPr lang="en-US" sz="2000" b="0" i="0" u="none" strike="noStrike" cap="none">
                <a:solidFill>
                  <a:schemeClr val="lt1"/>
                </a:solidFill>
                <a:latin typeface="Quattrocento Sans"/>
                <a:ea typeface="Quattrocento Sans"/>
                <a:cs typeface="Quattrocento Sans"/>
                <a:sym typeface="Quattrocento Sans"/>
              </a:rPr>
              <a:t>Katya Arnold</a:t>
            </a:r>
            <a:endParaRPr/>
          </a:p>
          <a:p>
            <a:pPr marL="0" marR="0" lvl="0" indent="0" algn="ctr" rtl="0">
              <a:spcBef>
                <a:spcPts val="0"/>
              </a:spcBef>
              <a:spcAft>
                <a:spcPts val="0"/>
              </a:spcAft>
              <a:buNone/>
            </a:pPr>
            <a:r>
              <a:rPr lang="en-US" sz="2000" b="0" i="0" u="none" strike="noStrike" cap="none">
                <a:solidFill>
                  <a:schemeClr val="lt1"/>
                </a:solidFill>
                <a:latin typeface="Quattrocento Sans"/>
                <a:ea typeface="Quattrocento Sans"/>
                <a:cs typeface="Quattrocento Sans"/>
                <a:sym typeface="Quattrocento Sans"/>
              </a:rPr>
              <a:t>Egor Genov</a:t>
            </a:r>
            <a:endParaRPr/>
          </a:p>
          <a:p>
            <a:pPr marL="0" marR="0" lvl="0" indent="0" algn="ctr" rtl="0">
              <a:spcBef>
                <a:spcPts val="0"/>
              </a:spcBef>
              <a:spcAft>
                <a:spcPts val="0"/>
              </a:spcAft>
              <a:buNone/>
            </a:pPr>
            <a:r>
              <a:rPr lang="en-US" sz="2000" b="0" i="0" u="none" strike="noStrike" cap="none">
                <a:solidFill>
                  <a:schemeClr val="lt1"/>
                </a:solidFill>
                <a:latin typeface="Quattrocento Sans"/>
                <a:ea typeface="Quattrocento Sans"/>
                <a:cs typeface="Quattrocento Sans"/>
                <a:sym typeface="Quattrocento Sans"/>
              </a:rPr>
              <a:t>Ran Amran</a:t>
            </a:r>
            <a:endParaRPr/>
          </a:p>
          <a:p>
            <a:pPr marL="0" marR="0" lvl="0" indent="0" algn="ctr" rtl="0">
              <a:spcBef>
                <a:spcPts val="0"/>
              </a:spcBef>
              <a:spcAft>
                <a:spcPts val="0"/>
              </a:spcAft>
              <a:buNone/>
            </a:pPr>
            <a:r>
              <a:rPr lang="en-US" sz="2000" b="0" i="0" u="none" strike="noStrike" cap="none">
                <a:solidFill>
                  <a:schemeClr val="lt1"/>
                </a:solidFill>
                <a:latin typeface="Quattrocento Sans"/>
                <a:ea typeface="Quattrocento Sans"/>
                <a:cs typeface="Quattrocento Sans"/>
                <a:sym typeface="Quattrocento Sans"/>
              </a:rPr>
              <a:t>Binyamin Rosenstein</a:t>
            </a:r>
            <a:endParaRPr/>
          </a:p>
        </p:txBody>
      </p:sp>
      <p:sp>
        <p:nvSpPr>
          <p:cNvPr id="99" name="Google Shape;99;p1"/>
          <p:cNvSpPr/>
          <p:nvPr/>
        </p:nvSpPr>
        <p:spPr>
          <a:xfrm>
            <a:off x="5657640" y="2479683"/>
            <a:ext cx="876722" cy="876720"/>
          </a:xfrm>
          <a:prstGeom prst="ellipse">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0" name="Google Shape;100;p1"/>
          <p:cNvSpPr/>
          <p:nvPr/>
        </p:nvSpPr>
        <p:spPr>
          <a:xfrm>
            <a:off x="6043971" y="2565407"/>
            <a:ext cx="705274" cy="705272"/>
          </a:xfrm>
          <a:prstGeom prst="ellipse">
            <a:avLst/>
          </a:prstGeom>
          <a:solidFill>
            <a:srgbClr val="43CDD9">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1" name="Google Shape;101;p1"/>
          <p:cNvSpPr/>
          <p:nvPr/>
        </p:nvSpPr>
        <p:spPr>
          <a:xfrm>
            <a:off x="5442756" y="2565407"/>
            <a:ext cx="705274" cy="705272"/>
          </a:xfrm>
          <a:prstGeom prst="ellipse">
            <a:avLst/>
          </a:prstGeom>
          <a:solidFill>
            <a:srgbClr val="43CDD9">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ea9ff3238d_1_80"/>
          <p:cNvSpPr txBox="1"/>
          <p:nvPr/>
        </p:nvSpPr>
        <p:spPr>
          <a:xfrm>
            <a:off x="323850" y="807075"/>
            <a:ext cx="11544300" cy="430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u="sng">
                <a:solidFill>
                  <a:schemeClr val="dk1"/>
                </a:solidFill>
                <a:latin typeface="Calibri"/>
                <a:ea typeface="Calibri"/>
                <a:cs typeface="Calibri"/>
                <a:sym typeface="Calibri"/>
              </a:rPr>
              <a:t>We can see that the highest correlated attributes are: </a:t>
            </a:r>
            <a:endParaRPr sz="3800" b="1" u="sng">
              <a:solidFill>
                <a:schemeClr val="dk1"/>
              </a:solidFill>
              <a:latin typeface="Calibri"/>
              <a:ea typeface="Calibri"/>
              <a:cs typeface="Calibri"/>
              <a:sym typeface="Calibri"/>
            </a:endParaRPr>
          </a:p>
          <a:p>
            <a:pPr marL="457200" lvl="0" indent="-469900" algn="l" rtl="0">
              <a:spcBef>
                <a:spcPts val="0"/>
              </a:spcBef>
              <a:spcAft>
                <a:spcPts val="0"/>
              </a:spcAft>
              <a:buClr>
                <a:schemeClr val="dk1"/>
              </a:buClr>
              <a:buSzPts val="3800"/>
              <a:buAutoNum type="arabicPeriod"/>
            </a:pPr>
            <a:r>
              <a:rPr lang="en-US" sz="3800">
                <a:solidFill>
                  <a:schemeClr val="dk1"/>
                </a:solidFill>
                <a:latin typeface="Calibri"/>
                <a:ea typeface="Calibri"/>
                <a:cs typeface="Calibri"/>
                <a:sym typeface="Calibri"/>
              </a:rPr>
              <a:t>lead_time</a:t>
            </a:r>
            <a:endParaRPr sz="3800">
              <a:solidFill>
                <a:schemeClr val="dk1"/>
              </a:solidFill>
              <a:latin typeface="Calibri"/>
              <a:ea typeface="Calibri"/>
              <a:cs typeface="Calibri"/>
              <a:sym typeface="Calibri"/>
            </a:endParaRPr>
          </a:p>
          <a:p>
            <a:pPr marL="457200" lvl="0" indent="-469900" algn="l" rtl="0">
              <a:spcBef>
                <a:spcPts val="0"/>
              </a:spcBef>
              <a:spcAft>
                <a:spcPts val="0"/>
              </a:spcAft>
              <a:buClr>
                <a:schemeClr val="dk1"/>
              </a:buClr>
              <a:buSzPts val="3800"/>
              <a:buAutoNum type="arabicPeriod"/>
            </a:pPr>
            <a:r>
              <a:rPr lang="en-US" sz="3800">
                <a:solidFill>
                  <a:schemeClr val="dk1"/>
                </a:solidFill>
                <a:latin typeface="Calibri"/>
                <a:ea typeface="Calibri"/>
                <a:cs typeface="Calibri"/>
                <a:sym typeface="Calibri"/>
              </a:rPr>
              <a:t> previous_cancelations </a:t>
            </a:r>
            <a:endParaRPr sz="3800">
              <a:solidFill>
                <a:schemeClr val="dk1"/>
              </a:solidFill>
              <a:latin typeface="Calibri"/>
              <a:ea typeface="Calibri"/>
              <a:cs typeface="Calibri"/>
              <a:sym typeface="Calibri"/>
            </a:endParaRPr>
          </a:p>
          <a:p>
            <a:pPr marL="457200" lvl="0" indent="-469900" algn="l" rtl="0">
              <a:spcBef>
                <a:spcPts val="0"/>
              </a:spcBef>
              <a:spcAft>
                <a:spcPts val="0"/>
              </a:spcAft>
              <a:buClr>
                <a:schemeClr val="dk1"/>
              </a:buClr>
              <a:buSzPts val="3800"/>
              <a:buAutoNum type="arabicPeriod"/>
            </a:pPr>
            <a:r>
              <a:rPr lang="en-US" sz="3800">
                <a:solidFill>
                  <a:schemeClr val="dk1"/>
                </a:solidFill>
                <a:latin typeface="Calibri"/>
                <a:ea typeface="Calibri"/>
                <a:cs typeface="Calibri"/>
                <a:sym typeface="Calibri"/>
              </a:rPr>
              <a:t>booking_changes </a:t>
            </a:r>
            <a:endParaRPr sz="3800">
              <a:solidFill>
                <a:schemeClr val="dk1"/>
              </a:solidFill>
              <a:latin typeface="Calibri"/>
              <a:ea typeface="Calibri"/>
              <a:cs typeface="Calibri"/>
              <a:sym typeface="Calibri"/>
            </a:endParaRPr>
          </a:p>
          <a:p>
            <a:pPr marL="457200" lvl="0" indent="-469900" algn="l" rtl="0">
              <a:spcBef>
                <a:spcPts val="0"/>
              </a:spcBef>
              <a:spcAft>
                <a:spcPts val="0"/>
              </a:spcAft>
              <a:buClr>
                <a:schemeClr val="dk1"/>
              </a:buClr>
              <a:buSzPts val="3800"/>
              <a:buAutoNum type="arabicPeriod"/>
            </a:pPr>
            <a:r>
              <a:rPr lang="en-US" sz="3800">
                <a:solidFill>
                  <a:schemeClr val="dk1"/>
                </a:solidFill>
                <a:latin typeface="Calibri"/>
                <a:ea typeface="Calibri"/>
                <a:cs typeface="Calibri"/>
                <a:sym typeface="Calibri"/>
              </a:rPr>
              <a:t>required_car_parking_spaces</a:t>
            </a:r>
            <a:endParaRPr sz="3800">
              <a:solidFill>
                <a:schemeClr val="dk1"/>
              </a:solidFill>
              <a:latin typeface="Calibri"/>
              <a:ea typeface="Calibri"/>
              <a:cs typeface="Calibri"/>
              <a:sym typeface="Calibri"/>
            </a:endParaRPr>
          </a:p>
          <a:p>
            <a:pPr marL="457200" lvl="0" indent="-469900" algn="l" rtl="0">
              <a:spcBef>
                <a:spcPts val="0"/>
              </a:spcBef>
              <a:spcAft>
                <a:spcPts val="0"/>
              </a:spcAft>
              <a:buClr>
                <a:schemeClr val="dk1"/>
              </a:buClr>
              <a:buSzPts val="3800"/>
              <a:buAutoNum type="arabicPeriod"/>
            </a:pPr>
            <a:r>
              <a:rPr lang="en-US" sz="3800">
                <a:solidFill>
                  <a:schemeClr val="dk1"/>
                </a:solidFill>
                <a:latin typeface="Calibri"/>
                <a:ea typeface="Calibri"/>
                <a:cs typeface="Calibri"/>
                <a:sym typeface="Calibri"/>
              </a:rPr>
              <a:t>total_of_special_requests </a:t>
            </a:r>
            <a:endParaRPr sz="3800">
              <a:solidFill>
                <a:schemeClr val="dk1"/>
              </a:solidFill>
              <a:latin typeface="Calibri"/>
              <a:ea typeface="Calibri"/>
              <a:cs typeface="Calibri"/>
              <a:sym typeface="Calibri"/>
            </a:endParaRPr>
          </a:p>
          <a:p>
            <a:pPr marL="0" lvl="0" indent="0" algn="l" rtl="0">
              <a:spcBef>
                <a:spcPts val="0"/>
              </a:spcBef>
              <a:spcAft>
                <a:spcPts val="0"/>
              </a:spcAft>
              <a:buNone/>
            </a:pPr>
            <a:endParaRPr sz="4000"/>
          </a:p>
        </p:txBody>
      </p:sp>
      <p:sp>
        <p:nvSpPr>
          <p:cNvPr id="268" name="Google Shape;268;gea9ff3238d_1_80"/>
          <p:cNvSpPr/>
          <p:nvPr/>
        </p:nvSpPr>
        <p:spPr>
          <a:xfrm>
            <a:off x="0" y="1004400"/>
            <a:ext cx="12040200" cy="3579900"/>
          </a:xfrm>
          <a:prstGeom prst="rect">
            <a:avLst/>
          </a:prstGeom>
          <a:solidFill>
            <a:srgbClr val="CFCFCF">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
          <p:cNvSpPr txBox="1"/>
          <p:nvPr/>
        </p:nvSpPr>
        <p:spPr>
          <a:xfrm>
            <a:off x="11907454" y="6481180"/>
            <a:ext cx="29046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6</a:t>
            </a:r>
            <a:endParaRPr/>
          </a:p>
        </p:txBody>
      </p:sp>
      <p:sp>
        <p:nvSpPr>
          <p:cNvPr id="274" name="Google Shape;274;p5" descr="This is a chart. "/>
          <p:cNvSpPr/>
          <p:nvPr/>
        </p:nvSpPr>
        <p:spPr>
          <a:xfrm>
            <a:off x="8381140" y="1883938"/>
            <a:ext cx="3195593" cy="323165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5" name="Google Shape;275;p5"/>
          <p:cNvSpPr/>
          <p:nvPr/>
        </p:nvSpPr>
        <p:spPr>
          <a:xfrm>
            <a:off x="647139" y="1883938"/>
            <a:ext cx="3195593" cy="323165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6" name="Google Shape;276;p5"/>
          <p:cNvSpPr txBox="1"/>
          <p:nvPr/>
        </p:nvSpPr>
        <p:spPr>
          <a:xfrm>
            <a:off x="583395" y="5276459"/>
            <a:ext cx="3259200" cy="431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US">
                <a:solidFill>
                  <a:schemeClr val="dk1"/>
                </a:solidFill>
                <a:latin typeface="Calibri"/>
                <a:ea typeface="Calibri"/>
                <a:cs typeface="Calibri"/>
                <a:sym typeface="Calibri"/>
              </a:rPr>
              <a:t>Тhe number of </a:t>
            </a:r>
            <a:r>
              <a:rPr lang="en-US">
                <a:solidFill>
                  <a:schemeClr val="dk1"/>
                </a:solidFill>
                <a:latin typeface="Quattrocento Sans"/>
                <a:ea typeface="Quattrocento Sans"/>
                <a:cs typeface="Quattrocento Sans"/>
                <a:sym typeface="Quattrocento Sans"/>
              </a:rPr>
              <a:t>special</a:t>
            </a:r>
            <a:r>
              <a:rPr lang="en-US">
                <a:solidFill>
                  <a:schemeClr val="dk1"/>
                </a:solidFill>
                <a:latin typeface="Calibri"/>
                <a:ea typeface="Calibri"/>
                <a:cs typeface="Calibri"/>
                <a:sym typeface="Calibri"/>
              </a:rPr>
              <a:t> requests raises the chances of cancelation decrease.</a:t>
            </a:r>
            <a:endParaRPr>
              <a:solidFill>
                <a:schemeClr val="dk1"/>
              </a:solidFill>
              <a:latin typeface="Quattrocento Sans"/>
              <a:ea typeface="Quattrocento Sans"/>
              <a:cs typeface="Quattrocento Sans"/>
              <a:sym typeface="Quattrocento Sans"/>
            </a:endParaRPr>
          </a:p>
        </p:txBody>
      </p:sp>
      <p:sp>
        <p:nvSpPr>
          <p:cNvPr id="277" name="Google Shape;277;p5"/>
          <p:cNvSpPr/>
          <p:nvPr/>
        </p:nvSpPr>
        <p:spPr>
          <a:xfrm>
            <a:off x="977804" y="969860"/>
            <a:ext cx="2864928" cy="746432"/>
          </a:xfrm>
          <a:prstGeom prst="rect">
            <a:avLst/>
          </a:prstGeom>
          <a:gradFill>
            <a:gsLst>
              <a:gs pos="0">
                <a:srgbClr val="515A6B"/>
              </a:gs>
              <a:gs pos="54000">
                <a:srgbClr val="515A6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8" name="Google Shape;278;p5"/>
          <p:cNvSpPr/>
          <p:nvPr/>
        </p:nvSpPr>
        <p:spPr>
          <a:xfrm>
            <a:off x="648369" y="969860"/>
            <a:ext cx="746432" cy="746432"/>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79" name="Google Shape;279;p5" descr="This is an icon of paper money."/>
          <p:cNvGrpSpPr/>
          <p:nvPr/>
        </p:nvGrpSpPr>
        <p:grpSpPr>
          <a:xfrm>
            <a:off x="841066" y="1240522"/>
            <a:ext cx="361038" cy="205107"/>
            <a:chOff x="3283332" y="3275035"/>
            <a:chExt cx="479215" cy="272245"/>
          </a:xfrm>
        </p:grpSpPr>
        <p:sp>
          <p:nvSpPr>
            <p:cNvPr id="280" name="Google Shape;280;p5"/>
            <p:cNvSpPr/>
            <p:nvPr/>
          </p:nvSpPr>
          <p:spPr>
            <a:xfrm>
              <a:off x="3283332" y="3275035"/>
              <a:ext cx="479215" cy="272245"/>
            </a:xfrm>
            <a:custGeom>
              <a:avLst/>
              <a:gdLst/>
              <a:ahLst/>
              <a:cxnLst/>
              <a:rect l="l" t="t" r="r" b="b"/>
              <a:pathLst>
                <a:path w="2048" h="1162" extrusionOk="0">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81" name="Google Shape;281;p5"/>
            <p:cNvSpPr/>
            <p:nvPr/>
          </p:nvSpPr>
          <p:spPr>
            <a:xfrm>
              <a:off x="3381245" y="3337126"/>
              <a:ext cx="282594" cy="148859"/>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82" name="Google Shape;282;p5"/>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83" name="Google Shape;283;p5"/>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284" name="Google Shape;284;p5"/>
          <p:cNvSpPr txBox="1"/>
          <p:nvPr/>
        </p:nvSpPr>
        <p:spPr>
          <a:xfrm>
            <a:off x="1518381" y="1139175"/>
            <a:ext cx="2316300" cy="431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solidFill>
                  <a:schemeClr val="lt1"/>
                </a:solidFill>
                <a:latin typeface="Quattrocento Sans"/>
                <a:ea typeface="Quattrocento Sans"/>
                <a:cs typeface="Quattrocento Sans"/>
                <a:sym typeface="Quattrocento Sans"/>
              </a:rPr>
              <a:t>Total number of special requests</a:t>
            </a:r>
            <a:endParaRPr/>
          </a:p>
        </p:txBody>
      </p:sp>
      <p:sp>
        <p:nvSpPr>
          <p:cNvPr id="285" name="Google Shape;285;p5"/>
          <p:cNvSpPr/>
          <p:nvPr/>
        </p:nvSpPr>
        <p:spPr>
          <a:xfrm>
            <a:off x="4500783" y="1883938"/>
            <a:ext cx="3195593" cy="323165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86" name="Google Shape;286;p5"/>
          <p:cNvSpPr txBox="1"/>
          <p:nvPr/>
        </p:nvSpPr>
        <p:spPr>
          <a:xfrm>
            <a:off x="4530245" y="5276459"/>
            <a:ext cx="3146400" cy="646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solidFill>
                  <a:schemeClr val="dk1"/>
                </a:solidFill>
                <a:latin typeface="Quattrocento Sans"/>
                <a:ea typeface="Quattrocento Sans"/>
                <a:cs typeface="Quattrocento Sans"/>
                <a:sym typeface="Quattrocento Sans"/>
              </a:rPr>
              <a:t>The rate of cancellation for customers who have cancelled previously is significantly higher</a:t>
            </a:r>
            <a:endParaRPr/>
          </a:p>
        </p:txBody>
      </p:sp>
      <p:sp>
        <p:nvSpPr>
          <p:cNvPr id="287" name="Google Shape;287;p5"/>
          <p:cNvSpPr/>
          <p:nvPr/>
        </p:nvSpPr>
        <p:spPr>
          <a:xfrm>
            <a:off x="4883272" y="969860"/>
            <a:ext cx="2834295" cy="746432"/>
          </a:xfrm>
          <a:prstGeom prst="rect">
            <a:avLst/>
          </a:prstGeom>
          <a:gradFill>
            <a:gsLst>
              <a:gs pos="0">
                <a:srgbClr val="85E0E7"/>
              </a:gs>
              <a:gs pos="54000">
                <a:srgbClr val="85E0E7"/>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88" name="Google Shape;288;p5"/>
          <p:cNvSpPr/>
          <p:nvPr/>
        </p:nvSpPr>
        <p:spPr>
          <a:xfrm>
            <a:off x="4498204" y="969860"/>
            <a:ext cx="746432" cy="746432"/>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89" name="Google Shape;289;p5" descr="This is an icon of a human being. "/>
          <p:cNvSpPr/>
          <p:nvPr/>
        </p:nvSpPr>
        <p:spPr>
          <a:xfrm>
            <a:off x="4749270" y="1182277"/>
            <a:ext cx="244300" cy="321597"/>
          </a:xfrm>
          <a:custGeom>
            <a:avLst/>
            <a:gdLst/>
            <a:ahLst/>
            <a:cxnLst/>
            <a:rect l="l" t="t" r="r" b="b"/>
            <a:pathLst>
              <a:path w="1559" h="2048" extrusionOk="0">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0" name="Google Shape;290;p5"/>
          <p:cNvSpPr txBox="1"/>
          <p:nvPr/>
        </p:nvSpPr>
        <p:spPr>
          <a:xfrm>
            <a:off x="5309302" y="1205425"/>
            <a:ext cx="2316300" cy="2154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solidFill>
                  <a:schemeClr val="lt1"/>
                </a:solidFill>
                <a:latin typeface="Quattrocento Sans"/>
                <a:ea typeface="Quattrocento Sans"/>
                <a:cs typeface="Quattrocento Sans"/>
                <a:sym typeface="Quattrocento Sans"/>
              </a:rPr>
              <a:t>Previous cancellations  history</a:t>
            </a:r>
            <a:endParaRPr/>
          </a:p>
        </p:txBody>
      </p:sp>
      <p:sp>
        <p:nvSpPr>
          <p:cNvPr id="291" name="Google Shape;291;p5"/>
          <p:cNvSpPr txBox="1"/>
          <p:nvPr/>
        </p:nvSpPr>
        <p:spPr>
          <a:xfrm>
            <a:off x="8481450" y="5276514"/>
            <a:ext cx="3043200" cy="431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a:solidFill>
                  <a:schemeClr val="dk1"/>
                </a:solidFill>
                <a:latin typeface="Quattrocento Sans"/>
                <a:ea typeface="Quattrocento Sans"/>
                <a:cs typeface="Quattrocento Sans"/>
                <a:sym typeface="Quattrocento Sans"/>
              </a:rPr>
              <a:t>The chance of cancellation is higher the longer in advance a room is booked</a:t>
            </a:r>
            <a:endParaRPr/>
          </a:p>
        </p:txBody>
      </p:sp>
      <p:sp>
        <p:nvSpPr>
          <p:cNvPr id="292" name="Google Shape;292;p5"/>
          <p:cNvSpPr/>
          <p:nvPr/>
        </p:nvSpPr>
        <p:spPr>
          <a:xfrm>
            <a:off x="8770557" y="969860"/>
            <a:ext cx="2838048" cy="746432"/>
          </a:xfrm>
          <a:prstGeom prst="rect">
            <a:avLst/>
          </a:prstGeom>
          <a:gradFill>
            <a:gsLst>
              <a:gs pos="0">
                <a:srgbClr val="DBDBDB"/>
              </a:gs>
              <a:gs pos="54000">
                <a:srgbClr val="DBDBD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3" name="Google Shape;293;p5"/>
          <p:cNvSpPr/>
          <p:nvPr/>
        </p:nvSpPr>
        <p:spPr>
          <a:xfrm>
            <a:off x="8397342" y="969860"/>
            <a:ext cx="746432" cy="746432"/>
          </a:xfrm>
          <a:prstGeom prst="ellipse">
            <a:avLst/>
          </a:prstGeom>
          <a:solidFill>
            <a:srgbClr val="BABABA"/>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94" name="Google Shape;294;p5" descr="This is an icon of a chart. "/>
          <p:cNvGrpSpPr/>
          <p:nvPr/>
        </p:nvGrpSpPr>
        <p:grpSpPr>
          <a:xfrm>
            <a:off x="8574429" y="1249829"/>
            <a:ext cx="392258" cy="186494"/>
            <a:chOff x="4254500" y="2100263"/>
            <a:chExt cx="1906588" cy="906463"/>
          </a:xfrm>
        </p:grpSpPr>
        <p:sp>
          <p:nvSpPr>
            <p:cNvPr id="295" name="Google Shape;295;p5"/>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6" name="Google Shape;296;p5"/>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7" name="Google Shape;297;p5"/>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298" name="Google Shape;298;p5"/>
          <p:cNvSpPr txBox="1"/>
          <p:nvPr/>
        </p:nvSpPr>
        <p:spPr>
          <a:xfrm>
            <a:off x="9269743" y="1139175"/>
            <a:ext cx="2316300" cy="431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solidFill>
                  <a:schemeClr val="lt1"/>
                </a:solidFill>
                <a:latin typeface="Quattrocento Sans"/>
                <a:ea typeface="Quattrocento Sans"/>
                <a:cs typeface="Quattrocento Sans"/>
                <a:sym typeface="Quattrocento Sans"/>
              </a:rPr>
              <a:t>Lead Time versus likelihood to cancel</a:t>
            </a:r>
            <a:endParaRPr/>
          </a:p>
        </p:txBody>
      </p:sp>
      <p:pic>
        <p:nvPicPr>
          <p:cNvPr id="299" name="Google Shape;299;p5"/>
          <p:cNvPicPr preferRelativeResize="0"/>
          <p:nvPr/>
        </p:nvPicPr>
        <p:blipFill>
          <a:blip r:embed="rId3">
            <a:alphaModFix/>
          </a:blip>
          <a:stretch>
            <a:fillRect/>
          </a:stretch>
        </p:blipFill>
        <p:spPr>
          <a:xfrm>
            <a:off x="8327175" y="2907427"/>
            <a:ext cx="3325750" cy="2103873"/>
          </a:xfrm>
          <a:prstGeom prst="rect">
            <a:avLst/>
          </a:prstGeom>
          <a:noFill/>
          <a:ln>
            <a:noFill/>
          </a:ln>
        </p:spPr>
      </p:pic>
      <p:sp>
        <p:nvSpPr>
          <p:cNvPr id="300" name="Google Shape;300;p5"/>
          <p:cNvSpPr txBox="1"/>
          <p:nvPr/>
        </p:nvSpPr>
        <p:spPr>
          <a:xfrm>
            <a:off x="2591178" y="165375"/>
            <a:ext cx="71517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ANALYSING THE DATASET </a:t>
            </a:r>
            <a:endParaRPr/>
          </a:p>
        </p:txBody>
      </p:sp>
      <p:pic>
        <p:nvPicPr>
          <p:cNvPr id="301" name="Google Shape;301;p5"/>
          <p:cNvPicPr preferRelativeResize="0"/>
          <p:nvPr/>
        </p:nvPicPr>
        <p:blipFill>
          <a:blip r:embed="rId4">
            <a:alphaModFix/>
          </a:blip>
          <a:stretch>
            <a:fillRect/>
          </a:stretch>
        </p:blipFill>
        <p:spPr>
          <a:xfrm>
            <a:off x="610775" y="2919429"/>
            <a:ext cx="3259200" cy="2252498"/>
          </a:xfrm>
          <a:prstGeom prst="rect">
            <a:avLst/>
          </a:prstGeom>
          <a:noFill/>
          <a:ln>
            <a:noFill/>
          </a:ln>
        </p:spPr>
      </p:pic>
      <p:pic>
        <p:nvPicPr>
          <p:cNvPr id="302" name="Google Shape;302;p5"/>
          <p:cNvPicPr preferRelativeResize="0"/>
          <p:nvPr/>
        </p:nvPicPr>
        <p:blipFill>
          <a:blip r:embed="rId5">
            <a:alphaModFix/>
          </a:blip>
          <a:stretch>
            <a:fillRect/>
          </a:stretch>
        </p:blipFill>
        <p:spPr>
          <a:xfrm>
            <a:off x="4511750" y="2847168"/>
            <a:ext cx="3146400" cy="21641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6"/>
          <p:cNvSpPr/>
          <p:nvPr/>
        </p:nvSpPr>
        <p:spPr>
          <a:xfrm>
            <a:off x="639325" y="2400300"/>
            <a:ext cx="10943100" cy="427980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8" name="Google Shape;308;p6"/>
          <p:cNvSpPr txBox="1"/>
          <p:nvPr/>
        </p:nvSpPr>
        <p:spPr>
          <a:xfrm>
            <a:off x="528700" y="165375"/>
            <a:ext cx="108762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PREPARING THE DATASET FOR MODELLING </a:t>
            </a:r>
            <a:endParaRPr/>
          </a:p>
        </p:txBody>
      </p:sp>
      <p:grpSp>
        <p:nvGrpSpPr>
          <p:cNvPr id="309" name="Google Shape;309;p6"/>
          <p:cNvGrpSpPr/>
          <p:nvPr/>
        </p:nvGrpSpPr>
        <p:grpSpPr>
          <a:xfrm>
            <a:off x="726745" y="808311"/>
            <a:ext cx="10738510" cy="2538928"/>
            <a:chOff x="867916" y="909911"/>
            <a:chExt cx="10738510" cy="2538928"/>
          </a:xfrm>
        </p:grpSpPr>
        <p:grpSp>
          <p:nvGrpSpPr>
            <p:cNvPr id="310" name="Google Shape;310;p6"/>
            <p:cNvGrpSpPr/>
            <p:nvPr/>
          </p:nvGrpSpPr>
          <p:grpSpPr>
            <a:xfrm>
              <a:off x="867916" y="909911"/>
              <a:ext cx="3352181" cy="2538928"/>
              <a:chOff x="867916" y="909911"/>
              <a:chExt cx="3352181" cy="2538928"/>
            </a:xfrm>
          </p:grpSpPr>
          <p:sp>
            <p:nvSpPr>
              <p:cNvPr id="311" name="Google Shape;311;p6"/>
              <p:cNvSpPr/>
              <p:nvPr/>
            </p:nvSpPr>
            <p:spPr>
              <a:xfrm>
                <a:off x="867916" y="1300608"/>
                <a:ext cx="3352181" cy="2148231"/>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12" name="Google Shape;312;p6"/>
              <p:cNvGrpSpPr/>
              <p:nvPr/>
            </p:nvGrpSpPr>
            <p:grpSpPr>
              <a:xfrm>
                <a:off x="2219761" y="909911"/>
                <a:ext cx="648489" cy="648488"/>
                <a:chOff x="1072536" y="1083143"/>
                <a:chExt cx="788715" cy="788715"/>
              </a:xfrm>
            </p:grpSpPr>
            <p:sp>
              <p:nvSpPr>
                <p:cNvPr id="313" name="Google Shape;313;p6"/>
                <p:cNvSpPr/>
                <p:nvPr/>
              </p:nvSpPr>
              <p:spPr>
                <a:xfrm>
                  <a:off x="1072536" y="1083143"/>
                  <a:ext cx="788715" cy="788715"/>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14" name="Google Shape;314;p6"/>
                <p:cNvGrpSpPr/>
                <p:nvPr/>
              </p:nvGrpSpPr>
              <p:grpSpPr>
                <a:xfrm>
                  <a:off x="1276148" y="1369137"/>
                  <a:ext cx="381490" cy="216726"/>
                  <a:chOff x="3283332" y="3275035"/>
                  <a:chExt cx="479215" cy="272245"/>
                </a:xfrm>
              </p:grpSpPr>
              <p:sp>
                <p:nvSpPr>
                  <p:cNvPr id="315" name="Google Shape;315;p6"/>
                  <p:cNvSpPr/>
                  <p:nvPr/>
                </p:nvSpPr>
                <p:spPr>
                  <a:xfrm>
                    <a:off x="3283332" y="3275035"/>
                    <a:ext cx="479215" cy="272245"/>
                  </a:xfrm>
                  <a:custGeom>
                    <a:avLst/>
                    <a:gdLst/>
                    <a:ahLst/>
                    <a:cxnLst/>
                    <a:rect l="l" t="t" r="r" b="b"/>
                    <a:pathLst>
                      <a:path w="2048" h="1162" extrusionOk="0">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6" name="Google Shape;316;p6"/>
                  <p:cNvSpPr/>
                  <p:nvPr/>
                </p:nvSpPr>
                <p:spPr>
                  <a:xfrm>
                    <a:off x="3381245" y="3337126"/>
                    <a:ext cx="282594" cy="148859"/>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7" name="Google Shape;317;p6"/>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8" name="Google Shape;318;p6"/>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319" name="Google Shape;319;p6"/>
            <p:cNvGrpSpPr/>
            <p:nvPr/>
          </p:nvGrpSpPr>
          <p:grpSpPr>
            <a:xfrm>
              <a:off x="4600620" y="909911"/>
              <a:ext cx="3312642" cy="2536783"/>
              <a:chOff x="8000382" y="909911"/>
              <a:chExt cx="3312642" cy="2536783"/>
            </a:xfrm>
          </p:grpSpPr>
          <p:sp>
            <p:nvSpPr>
              <p:cNvPr id="320" name="Google Shape;320;p6"/>
              <p:cNvSpPr/>
              <p:nvPr/>
            </p:nvSpPr>
            <p:spPr>
              <a:xfrm>
                <a:off x="8000382" y="1313186"/>
                <a:ext cx="3312642" cy="2133508"/>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21" name="Google Shape;321;p6"/>
              <p:cNvGrpSpPr/>
              <p:nvPr/>
            </p:nvGrpSpPr>
            <p:grpSpPr>
              <a:xfrm>
                <a:off x="9332459" y="909911"/>
                <a:ext cx="648489" cy="648489"/>
                <a:chOff x="9332459" y="909911"/>
                <a:chExt cx="648489" cy="648489"/>
              </a:xfrm>
            </p:grpSpPr>
            <p:sp>
              <p:nvSpPr>
                <p:cNvPr id="322" name="Google Shape;322;p6"/>
                <p:cNvSpPr/>
                <p:nvPr/>
              </p:nvSpPr>
              <p:spPr>
                <a:xfrm>
                  <a:off x="9332459" y="909911"/>
                  <a:ext cx="648489" cy="648489"/>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23" name="Google Shape;323;p6"/>
                <p:cNvGrpSpPr/>
                <p:nvPr/>
              </p:nvGrpSpPr>
              <p:grpSpPr>
                <a:xfrm>
                  <a:off x="9530746" y="1108198"/>
                  <a:ext cx="251914" cy="251915"/>
                  <a:chOff x="8208963" y="3762375"/>
                  <a:chExt cx="306387" cy="306388"/>
                </a:xfrm>
              </p:grpSpPr>
              <p:sp>
                <p:nvSpPr>
                  <p:cNvPr id="324" name="Google Shape;324;p6"/>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5" name="Google Shape;325;p6"/>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6" name="Google Shape;326;p6"/>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7" name="Google Shape;327;p6"/>
                  <p:cNvSpPr/>
                  <p:nvPr/>
                </p:nvSpPr>
                <p:spPr>
                  <a:xfrm>
                    <a:off x="8208963" y="3762375"/>
                    <a:ext cx="306387" cy="306388"/>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328" name="Google Shape;328;p6"/>
            <p:cNvGrpSpPr/>
            <p:nvPr/>
          </p:nvGrpSpPr>
          <p:grpSpPr>
            <a:xfrm>
              <a:off x="8293784" y="909911"/>
              <a:ext cx="3312642" cy="2536782"/>
              <a:chOff x="8594812" y="909911"/>
              <a:chExt cx="3312642" cy="2536782"/>
            </a:xfrm>
          </p:grpSpPr>
          <p:sp>
            <p:nvSpPr>
              <p:cNvPr id="329" name="Google Shape;329;p6"/>
              <p:cNvSpPr/>
              <p:nvPr/>
            </p:nvSpPr>
            <p:spPr>
              <a:xfrm>
                <a:off x="8594812" y="1313186"/>
                <a:ext cx="3312642" cy="2133507"/>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30" name="Google Shape;330;p6"/>
              <p:cNvGrpSpPr/>
              <p:nvPr/>
            </p:nvGrpSpPr>
            <p:grpSpPr>
              <a:xfrm>
                <a:off x="9926921" y="909911"/>
                <a:ext cx="648489" cy="648489"/>
                <a:chOff x="3752994" y="2076676"/>
                <a:chExt cx="702967" cy="702967"/>
              </a:xfrm>
            </p:grpSpPr>
            <p:sp>
              <p:nvSpPr>
                <p:cNvPr id="331" name="Google Shape;331;p6"/>
                <p:cNvSpPr/>
                <p:nvPr/>
              </p:nvSpPr>
              <p:spPr>
                <a:xfrm>
                  <a:off x="3752994" y="2076676"/>
                  <a:ext cx="702967" cy="702967"/>
                </a:xfrm>
                <a:prstGeom prst="ellipse">
                  <a:avLst/>
                </a:prstGeom>
                <a:solidFill>
                  <a:srgbClr val="BABABA"/>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32" name="Google Shape;332;p6"/>
                <p:cNvGrpSpPr/>
                <p:nvPr/>
              </p:nvGrpSpPr>
              <p:grpSpPr>
                <a:xfrm>
                  <a:off x="3919769" y="2340342"/>
                  <a:ext cx="369417" cy="175634"/>
                  <a:chOff x="4254500" y="2100263"/>
                  <a:chExt cx="1906588" cy="906463"/>
                </a:xfrm>
              </p:grpSpPr>
              <p:sp>
                <p:nvSpPr>
                  <p:cNvPr id="333" name="Google Shape;333;p6"/>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4" name="Google Shape;334;p6"/>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5" name="Google Shape;335;p6"/>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sp>
        <p:nvSpPr>
          <p:cNvPr id="336" name="Google Shape;336;p6"/>
          <p:cNvSpPr txBox="1"/>
          <p:nvPr/>
        </p:nvSpPr>
        <p:spPr>
          <a:xfrm>
            <a:off x="867925" y="1600200"/>
            <a:ext cx="308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Checking for NaN values, </a:t>
            </a:r>
            <a:endParaRPr>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r>
              <a:rPr lang="en-US">
                <a:solidFill>
                  <a:schemeClr val="dk1"/>
                </a:solidFill>
                <a:latin typeface="Quattrocento Sans"/>
                <a:ea typeface="Quattrocento Sans"/>
                <a:cs typeface="Quattrocento Sans"/>
                <a:sym typeface="Quattrocento Sans"/>
              </a:rPr>
              <a:t>Dropping irrelevant columns</a:t>
            </a:r>
            <a:endParaRPr>
              <a:latin typeface="Quattrocento Sans"/>
              <a:ea typeface="Quattrocento Sans"/>
              <a:cs typeface="Quattrocento Sans"/>
              <a:sym typeface="Quattrocento Sans"/>
            </a:endParaRPr>
          </a:p>
        </p:txBody>
      </p:sp>
      <p:sp>
        <p:nvSpPr>
          <p:cNvPr id="337" name="Google Shape;337;p6"/>
          <p:cNvSpPr txBox="1"/>
          <p:nvPr/>
        </p:nvSpPr>
        <p:spPr>
          <a:xfrm>
            <a:off x="5004452" y="1600200"/>
            <a:ext cx="26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Introducing dummy variables</a:t>
            </a:r>
            <a:endParaRPr>
              <a:latin typeface="Quattrocento Sans"/>
              <a:ea typeface="Quattrocento Sans"/>
              <a:cs typeface="Quattrocento Sans"/>
              <a:sym typeface="Quattrocento Sans"/>
            </a:endParaRPr>
          </a:p>
        </p:txBody>
      </p:sp>
      <p:sp>
        <p:nvSpPr>
          <p:cNvPr id="338" name="Google Shape;338;p6"/>
          <p:cNvSpPr txBox="1"/>
          <p:nvPr/>
        </p:nvSpPr>
        <p:spPr>
          <a:xfrm>
            <a:off x="8709800" y="1597025"/>
            <a:ext cx="220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Scaling the data</a:t>
            </a:r>
            <a:endParaRPr>
              <a:latin typeface="Quattrocento Sans"/>
              <a:ea typeface="Quattrocento Sans"/>
              <a:cs typeface="Quattrocento Sans"/>
              <a:sym typeface="Quattrocento Sans"/>
            </a:endParaRPr>
          </a:p>
        </p:txBody>
      </p:sp>
      <p:sp>
        <p:nvSpPr>
          <p:cNvPr id="339" name="Google Shape;339;p6"/>
          <p:cNvSpPr txBox="1"/>
          <p:nvPr/>
        </p:nvSpPr>
        <p:spPr>
          <a:xfrm>
            <a:off x="1436375" y="4109100"/>
            <a:ext cx="34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attrocento Sans"/>
              <a:ea typeface="Quattrocento Sans"/>
              <a:cs typeface="Quattrocento Sans"/>
              <a:sym typeface="Quattrocento Sans"/>
            </a:endParaRPr>
          </a:p>
        </p:txBody>
      </p:sp>
      <p:pic>
        <p:nvPicPr>
          <p:cNvPr id="340" name="Google Shape;340;p6"/>
          <p:cNvPicPr preferRelativeResize="0"/>
          <p:nvPr/>
        </p:nvPicPr>
        <p:blipFill rotWithShape="1">
          <a:blip r:embed="rId3">
            <a:alphaModFix/>
          </a:blip>
          <a:srcRect b="44283"/>
          <a:stretch/>
        </p:blipFill>
        <p:spPr>
          <a:xfrm>
            <a:off x="1043000" y="5129225"/>
            <a:ext cx="8724900" cy="1050775"/>
          </a:xfrm>
          <a:prstGeom prst="rect">
            <a:avLst/>
          </a:prstGeom>
          <a:noFill/>
          <a:ln>
            <a:noFill/>
          </a:ln>
        </p:spPr>
      </p:pic>
      <p:pic>
        <p:nvPicPr>
          <p:cNvPr id="341" name="Google Shape;341;p6"/>
          <p:cNvPicPr preferRelativeResize="0"/>
          <p:nvPr/>
        </p:nvPicPr>
        <p:blipFill>
          <a:blip r:embed="rId4">
            <a:alphaModFix/>
          </a:blip>
          <a:stretch>
            <a:fillRect/>
          </a:stretch>
        </p:blipFill>
        <p:spPr>
          <a:xfrm>
            <a:off x="1014413" y="3914775"/>
            <a:ext cx="8791575" cy="857250"/>
          </a:xfrm>
          <a:prstGeom prst="rect">
            <a:avLst/>
          </a:prstGeom>
          <a:noFill/>
          <a:ln>
            <a:noFill/>
          </a:ln>
        </p:spPr>
      </p:pic>
      <p:pic>
        <p:nvPicPr>
          <p:cNvPr id="342" name="Google Shape;342;p6"/>
          <p:cNvPicPr preferRelativeResize="0"/>
          <p:nvPr/>
        </p:nvPicPr>
        <p:blipFill>
          <a:blip r:embed="rId5">
            <a:alphaModFix/>
          </a:blip>
          <a:stretch>
            <a:fillRect/>
          </a:stretch>
        </p:blipFill>
        <p:spPr>
          <a:xfrm>
            <a:off x="981075" y="2514600"/>
            <a:ext cx="9620250" cy="106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7"/>
          <p:cNvSpPr/>
          <p:nvPr/>
        </p:nvSpPr>
        <p:spPr>
          <a:xfrm flipH="1">
            <a:off x="632820" y="2084749"/>
            <a:ext cx="588011" cy="588011"/>
          </a:xfrm>
          <a:prstGeom prst="ellipse">
            <a:avLst/>
          </a:prstGeom>
          <a:solidFill>
            <a:srgbClr val="6671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48" name="Google Shape;348;p7"/>
          <p:cNvSpPr/>
          <p:nvPr/>
        </p:nvSpPr>
        <p:spPr>
          <a:xfrm flipH="1">
            <a:off x="632820" y="1002988"/>
            <a:ext cx="588011" cy="588011"/>
          </a:xfrm>
          <a:prstGeom prst="ellipse">
            <a:avLst/>
          </a:prstGeom>
          <a:solidFill>
            <a:srgbClr val="3035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49" name="Google Shape;349;p7"/>
          <p:cNvGrpSpPr/>
          <p:nvPr/>
        </p:nvGrpSpPr>
        <p:grpSpPr>
          <a:xfrm>
            <a:off x="1639745" y="342312"/>
            <a:ext cx="7262126" cy="6003511"/>
            <a:chOff x="223691" y="1455469"/>
            <a:chExt cx="5660167" cy="4679192"/>
          </a:xfrm>
        </p:grpSpPr>
        <p:pic>
          <p:nvPicPr>
            <p:cNvPr id="350" name="Google Shape;350;p7" descr="This is a computer monitor."/>
            <p:cNvPicPr preferRelativeResize="0"/>
            <p:nvPr/>
          </p:nvPicPr>
          <p:blipFill rotWithShape="1">
            <a:blip r:embed="rId3">
              <a:alphaModFix/>
            </a:blip>
            <a:srcRect/>
            <a:stretch/>
          </p:blipFill>
          <p:spPr>
            <a:xfrm>
              <a:off x="223691" y="1455469"/>
              <a:ext cx="5660167" cy="4679192"/>
            </a:xfrm>
            <a:prstGeom prst="rect">
              <a:avLst/>
            </a:prstGeom>
            <a:noFill/>
            <a:ln>
              <a:noFill/>
            </a:ln>
          </p:spPr>
        </p:pic>
        <p:sp>
          <p:nvSpPr>
            <p:cNvPr id="351" name="Google Shape;351;p7"/>
            <p:cNvSpPr/>
            <p:nvPr/>
          </p:nvSpPr>
          <p:spPr>
            <a:xfrm>
              <a:off x="2779454" y="4900079"/>
              <a:ext cx="548640" cy="3265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352" name="Google Shape;352;p7"/>
          <p:cNvSpPr/>
          <p:nvPr/>
        </p:nvSpPr>
        <p:spPr>
          <a:xfrm flipH="1">
            <a:off x="632818" y="3183890"/>
            <a:ext cx="588011" cy="588011"/>
          </a:xfrm>
          <a:prstGeom prst="ellipse">
            <a:avLst/>
          </a:prstGeom>
          <a:solidFill>
            <a:srgbClr val="98A3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53" name="Google Shape;353;p7"/>
          <p:cNvSpPr/>
          <p:nvPr/>
        </p:nvSpPr>
        <p:spPr>
          <a:xfrm>
            <a:off x="925562" y="3183890"/>
            <a:ext cx="1000689" cy="588010"/>
          </a:xfrm>
          <a:prstGeom prst="rect">
            <a:avLst/>
          </a:prstGeom>
          <a:solidFill>
            <a:srgbClr val="98A3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54" name="Google Shape;354;p7"/>
          <p:cNvSpPr/>
          <p:nvPr/>
        </p:nvSpPr>
        <p:spPr>
          <a:xfrm>
            <a:off x="925564" y="2084750"/>
            <a:ext cx="1000689" cy="588010"/>
          </a:xfrm>
          <a:prstGeom prst="rect">
            <a:avLst/>
          </a:prstGeom>
          <a:solidFill>
            <a:srgbClr val="6671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55" name="Google Shape;355;p7"/>
          <p:cNvSpPr/>
          <p:nvPr/>
        </p:nvSpPr>
        <p:spPr>
          <a:xfrm>
            <a:off x="925564" y="1002988"/>
            <a:ext cx="1000688" cy="588011"/>
          </a:xfrm>
          <a:prstGeom prst="rect">
            <a:avLst/>
          </a:prstGeom>
          <a:solidFill>
            <a:srgbClr val="3035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56" name="Google Shape;356;p7" descr="This image is an icon of a clock."/>
          <p:cNvGrpSpPr/>
          <p:nvPr/>
        </p:nvGrpSpPr>
        <p:grpSpPr>
          <a:xfrm>
            <a:off x="796201" y="1166369"/>
            <a:ext cx="261249" cy="261249"/>
            <a:chOff x="1389063" y="3748088"/>
            <a:chExt cx="336550" cy="336550"/>
          </a:xfrm>
        </p:grpSpPr>
        <p:sp>
          <p:nvSpPr>
            <p:cNvPr id="357" name="Google Shape;357;p7"/>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58" name="Google Shape;358;p7"/>
            <p:cNvSpPr/>
            <p:nvPr/>
          </p:nvSpPr>
          <p:spPr>
            <a:xfrm>
              <a:off x="1389063" y="3748088"/>
              <a:ext cx="336550" cy="336550"/>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59" name="Google Shape;359;p7" descr="This image is an icon of three human beings and a clock."/>
          <p:cNvGrpSpPr/>
          <p:nvPr/>
        </p:nvGrpSpPr>
        <p:grpSpPr>
          <a:xfrm>
            <a:off x="768329" y="2230384"/>
            <a:ext cx="297913" cy="297912"/>
            <a:chOff x="3613150" y="3706813"/>
            <a:chExt cx="420688" cy="420687"/>
          </a:xfrm>
        </p:grpSpPr>
        <p:sp>
          <p:nvSpPr>
            <p:cNvPr id="360" name="Google Shape;360;p7"/>
            <p:cNvSpPr/>
            <p:nvPr/>
          </p:nvSpPr>
          <p:spPr>
            <a:xfrm>
              <a:off x="3613150" y="3930650"/>
              <a:ext cx="420688"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61" name="Google Shape;361;p7"/>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62" name="Google Shape;362;p7"/>
            <p:cNvSpPr/>
            <p:nvPr/>
          </p:nvSpPr>
          <p:spPr>
            <a:xfrm>
              <a:off x="3736975" y="3706813"/>
              <a:ext cx="198438" cy="198437"/>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363" name="Google Shape;363;p7"/>
          <p:cNvPicPr preferRelativeResize="0"/>
          <p:nvPr/>
        </p:nvPicPr>
        <p:blipFill rotWithShape="1">
          <a:blip r:embed="rId4">
            <a:alphaModFix/>
          </a:blip>
          <a:srcRect/>
          <a:stretch/>
        </p:blipFill>
        <p:spPr>
          <a:xfrm>
            <a:off x="7254240" y="1"/>
            <a:ext cx="4937760" cy="6857999"/>
          </a:xfrm>
          <a:custGeom>
            <a:avLst/>
            <a:gdLst/>
            <a:ahLst/>
            <a:cxnLst/>
            <a:rect l="l" t="t" r="r" b="b"/>
            <a:pathLst>
              <a:path w="4937760" h="6857999" extrusionOk="0">
                <a:moveTo>
                  <a:pt x="0" y="0"/>
                </a:moveTo>
                <a:lnTo>
                  <a:pt x="4937760" y="0"/>
                </a:lnTo>
                <a:lnTo>
                  <a:pt x="4937760" y="6857999"/>
                </a:lnTo>
                <a:lnTo>
                  <a:pt x="0" y="6857999"/>
                </a:lnTo>
                <a:close/>
              </a:path>
            </a:pathLst>
          </a:custGeom>
          <a:noFill/>
          <a:ln>
            <a:noFill/>
          </a:ln>
        </p:spPr>
      </p:pic>
      <p:sp>
        <p:nvSpPr>
          <p:cNvPr id="364" name="Google Shape;364;p7"/>
          <p:cNvSpPr/>
          <p:nvPr/>
        </p:nvSpPr>
        <p:spPr>
          <a:xfrm>
            <a:off x="7254240" y="0"/>
            <a:ext cx="4937760" cy="6857999"/>
          </a:xfrm>
          <a:prstGeom prst="rect">
            <a:avLst/>
          </a:prstGeom>
          <a:solidFill>
            <a:srgbClr val="30353F">
              <a:alpha val="8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65" name="Google Shape;365;p7"/>
          <p:cNvSpPr/>
          <p:nvPr/>
        </p:nvSpPr>
        <p:spPr>
          <a:xfrm>
            <a:off x="8912895" y="832629"/>
            <a:ext cx="1620450" cy="162044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66" name="Google Shape;366;p7"/>
          <p:cNvSpPr txBox="1"/>
          <p:nvPr/>
        </p:nvSpPr>
        <p:spPr>
          <a:xfrm>
            <a:off x="7780025" y="2937700"/>
            <a:ext cx="3886200" cy="29091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SzPts val="1100"/>
              <a:buNone/>
            </a:pPr>
            <a:r>
              <a:rPr lang="en-US" sz="2100">
                <a:solidFill>
                  <a:srgbClr val="F3F3F3"/>
                </a:solidFill>
                <a:latin typeface="Calibri"/>
                <a:ea typeface="Calibri"/>
                <a:cs typeface="Calibri"/>
                <a:sym typeface="Calibri"/>
              </a:rPr>
              <a:t>In order to predict the outcome of the booking we decided to employ a few ML models and then compare between them for the best results. Since our problem is a classification problem, we will stick to classification models.</a:t>
            </a:r>
            <a:endParaRPr sz="2100">
              <a:solidFill>
                <a:srgbClr val="F3F3F3"/>
              </a:solidFill>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sz="2100" u="sng">
                <a:solidFill>
                  <a:srgbClr val="F3F3F3"/>
                </a:solidFill>
                <a:latin typeface="Calibri"/>
                <a:ea typeface="Calibri"/>
                <a:cs typeface="Calibri"/>
                <a:sym typeface="Calibri"/>
              </a:rPr>
              <a:t>Evaluation:</a:t>
            </a:r>
            <a:r>
              <a:rPr lang="en-US" sz="2100">
                <a:solidFill>
                  <a:srgbClr val="F3F3F3"/>
                </a:solidFill>
                <a:latin typeface="Calibri"/>
                <a:ea typeface="Calibri"/>
                <a:cs typeface="Calibri"/>
                <a:sym typeface="Calibri"/>
              </a:rPr>
              <a:t> Precision, recall, f1, ROC/AUC</a:t>
            </a:r>
            <a:endParaRPr sz="2100">
              <a:solidFill>
                <a:srgbClr val="F3F3F3"/>
              </a:solidFill>
              <a:latin typeface="Calibri"/>
              <a:ea typeface="Calibri"/>
              <a:cs typeface="Calibri"/>
              <a:sym typeface="Calibri"/>
            </a:endParaRPr>
          </a:p>
        </p:txBody>
      </p:sp>
      <p:cxnSp>
        <p:nvCxnSpPr>
          <p:cNvPr id="367" name="Google Shape;367;p7"/>
          <p:cNvCxnSpPr/>
          <p:nvPr/>
        </p:nvCxnSpPr>
        <p:spPr>
          <a:xfrm>
            <a:off x="8991600" y="2790395"/>
            <a:ext cx="1463040" cy="0"/>
          </a:xfrm>
          <a:prstGeom prst="straightConnector1">
            <a:avLst/>
          </a:prstGeom>
          <a:noFill/>
          <a:ln w="9525" cap="flat" cmpd="sng">
            <a:solidFill>
              <a:schemeClr val="lt1"/>
            </a:solidFill>
            <a:prstDash val="solid"/>
            <a:miter lim="800000"/>
            <a:headEnd type="none" w="sm" len="sm"/>
            <a:tailEnd type="none" w="sm" len="sm"/>
          </a:ln>
        </p:spPr>
      </p:cxnSp>
      <p:cxnSp>
        <p:nvCxnSpPr>
          <p:cNvPr id="368" name="Google Shape;368;p7"/>
          <p:cNvCxnSpPr/>
          <p:nvPr/>
        </p:nvCxnSpPr>
        <p:spPr>
          <a:xfrm>
            <a:off x="9347735" y="5910588"/>
            <a:ext cx="750771" cy="0"/>
          </a:xfrm>
          <a:prstGeom prst="straightConnector1">
            <a:avLst/>
          </a:prstGeom>
          <a:noFill/>
          <a:ln w="9525" cap="flat" cmpd="sng">
            <a:solidFill>
              <a:schemeClr val="lt1"/>
            </a:solidFill>
            <a:prstDash val="solid"/>
            <a:miter lim="800000"/>
            <a:headEnd type="none" w="sm" len="sm"/>
            <a:tailEnd type="none" w="sm" len="sm"/>
          </a:ln>
        </p:spPr>
      </p:cxnSp>
      <p:sp>
        <p:nvSpPr>
          <p:cNvPr id="369" name="Google Shape;369;p7" descr="This image is an icon of three human beings and a circle. "/>
          <p:cNvSpPr/>
          <p:nvPr/>
        </p:nvSpPr>
        <p:spPr>
          <a:xfrm>
            <a:off x="9347734" y="1266044"/>
            <a:ext cx="750772" cy="753618"/>
          </a:xfrm>
          <a:custGeom>
            <a:avLst/>
            <a:gdLst/>
            <a:ahLst/>
            <a:cxnLst/>
            <a:rect l="l" t="t" r="r" b="b"/>
            <a:pathLst>
              <a:path w="2048" h="2048" extrusionOk="0">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pic>
        <p:nvPicPr>
          <p:cNvPr id="370" name="Google Shape;370;p7" descr="This image is an icon of a human being. "/>
          <p:cNvPicPr preferRelativeResize="0"/>
          <p:nvPr/>
        </p:nvPicPr>
        <p:blipFill rotWithShape="1">
          <a:blip r:embed="rId5">
            <a:alphaModFix/>
          </a:blip>
          <a:srcRect/>
          <a:stretch/>
        </p:blipFill>
        <p:spPr>
          <a:xfrm>
            <a:off x="816617" y="3346008"/>
            <a:ext cx="231766" cy="263774"/>
          </a:xfrm>
          <a:prstGeom prst="rect">
            <a:avLst/>
          </a:prstGeom>
          <a:noFill/>
          <a:ln>
            <a:noFill/>
          </a:ln>
        </p:spPr>
      </p:pic>
      <p:sp>
        <p:nvSpPr>
          <p:cNvPr id="371" name="Google Shape;371;p7"/>
          <p:cNvSpPr txBox="1"/>
          <p:nvPr/>
        </p:nvSpPr>
        <p:spPr>
          <a:xfrm>
            <a:off x="6836401" y="128600"/>
            <a:ext cx="51810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entury Gothic"/>
                <a:ea typeface="Century Gothic"/>
                <a:cs typeface="Century Gothic"/>
                <a:sym typeface="Century Gothic"/>
              </a:rPr>
              <a:t>MODEL BUILDING</a:t>
            </a:r>
            <a:endParaRPr>
              <a:solidFill>
                <a:schemeClr val="lt1"/>
              </a:solidFill>
            </a:endParaRPr>
          </a:p>
        </p:txBody>
      </p:sp>
      <p:sp>
        <p:nvSpPr>
          <p:cNvPr id="372" name="Google Shape;372;p7"/>
          <p:cNvSpPr txBox="1"/>
          <p:nvPr/>
        </p:nvSpPr>
        <p:spPr>
          <a:xfrm>
            <a:off x="2492450" y="1102725"/>
            <a:ext cx="4344000" cy="2470500"/>
          </a:xfrm>
          <a:prstGeom prst="rect">
            <a:avLst/>
          </a:prstGeom>
          <a:noFill/>
          <a:ln>
            <a:noFill/>
          </a:ln>
        </p:spPr>
        <p:txBody>
          <a:bodyPr spcFirstLastPara="1" wrap="square" lIns="91425" tIns="91425" rIns="91425" bIns="91425" anchor="t" anchorCtr="0">
            <a:spAutoFit/>
          </a:bodyPr>
          <a:lstStyle/>
          <a:p>
            <a:pPr marL="457200" marR="0" lvl="0" indent="-400050" algn="l" rtl="0">
              <a:lnSpc>
                <a:spcPct val="150000"/>
              </a:lnSpc>
              <a:spcBef>
                <a:spcPts val="0"/>
              </a:spcBef>
              <a:spcAft>
                <a:spcPts val="0"/>
              </a:spcAft>
              <a:buClr>
                <a:srgbClr val="F3F3F3"/>
              </a:buClr>
              <a:buSzPts val="2700"/>
              <a:buFont typeface="Quattrocento Sans"/>
              <a:buChar char="➢"/>
            </a:pPr>
            <a:r>
              <a:rPr lang="en-US" sz="2700">
                <a:solidFill>
                  <a:srgbClr val="F3F3F3"/>
                </a:solidFill>
                <a:latin typeface="Quattrocento Sans"/>
                <a:ea typeface="Quattrocento Sans"/>
                <a:cs typeface="Quattrocento Sans"/>
                <a:sym typeface="Quattrocento Sans"/>
              </a:rPr>
              <a:t>Logistic regression</a:t>
            </a:r>
            <a:endParaRPr sz="2700">
              <a:solidFill>
                <a:srgbClr val="F3F3F3"/>
              </a:solidFill>
              <a:latin typeface="Quattrocento Sans"/>
              <a:ea typeface="Quattrocento Sans"/>
              <a:cs typeface="Quattrocento Sans"/>
              <a:sym typeface="Quattrocento Sans"/>
            </a:endParaRPr>
          </a:p>
          <a:p>
            <a:pPr marL="457200" marR="0" lvl="0" indent="-400050" algn="l" rtl="0">
              <a:lnSpc>
                <a:spcPct val="150000"/>
              </a:lnSpc>
              <a:spcBef>
                <a:spcPts val="0"/>
              </a:spcBef>
              <a:spcAft>
                <a:spcPts val="0"/>
              </a:spcAft>
              <a:buClr>
                <a:srgbClr val="F3F3F3"/>
              </a:buClr>
              <a:buSzPts val="2700"/>
              <a:buFont typeface="Quattrocento Sans"/>
              <a:buChar char="➢"/>
            </a:pPr>
            <a:r>
              <a:rPr lang="en-US" sz="2700">
                <a:solidFill>
                  <a:srgbClr val="F3F3F3"/>
                </a:solidFill>
                <a:latin typeface="Quattrocento Sans"/>
                <a:ea typeface="Quattrocento Sans"/>
                <a:cs typeface="Quattrocento Sans"/>
                <a:sym typeface="Quattrocento Sans"/>
              </a:rPr>
              <a:t>K-nearest neighbours</a:t>
            </a:r>
            <a:endParaRPr sz="2700">
              <a:solidFill>
                <a:srgbClr val="F3F3F3"/>
              </a:solidFill>
              <a:latin typeface="Quattrocento Sans"/>
              <a:ea typeface="Quattrocento Sans"/>
              <a:cs typeface="Quattrocento Sans"/>
              <a:sym typeface="Quattrocento Sans"/>
            </a:endParaRPr>
          </a:p>
          <a:p>
            <a:pPr marL="457200" marR="0" lvl="0" indent="-400050" algn="l" rtl="0">
              <a:lnSpc>
                <a:spcPct val="150000"/>
              </a:lnSpc>
              <a:spcBef>
                <a:spcPts val="0"/>
              </a:spcBef>
              <a:spcAft>
                <a:spcPts val="0"/>
              </a:spcAft>
              <a:buClr>
                <a:srgbClr val="F3F3F3"/>
              </a:buClr>
              <a:buSzPts val="2700"/>
              <a:buFont typeface="Quattrocento Sans"/>
              <a:buChar char="➢"/>
            </a:pPr>
            <a:r>
              <a:rPr lang="en-US" sz="2700">
                <a:solidFill>
                  <a:srgbClr val="F3F3F3"/>
                </a:solidFill>
                <a:latin typeface="Quattrocento Sans"/>
                <a:ea typeface="Quattrocento Sans"/>
                <a:cs typeface="Quattrocento Sans"/>
                <a:sym typeface="Quattrocento Sans"/>
              </a:rPr>
              <a:t>Decision tree classifier</a:t>
            </a:r>
            <a:endParaRPr sz="2700">
              <a:solidFill>
                <a:srgbClr val="F3F3F3"/>
              </a:solidFill>
              <a:latin typeface="Quattrocento Sans"/>
              <a:ea typeface="Quattrocento Sans"/>
              <a:cs typeface="Quattrocento Sans"/>
              <a:sym typeface="Quattrocento Sans"/>
            </a:endParaRPr>
          </a:p>
          <a:p>
            <a:pPr marL="457200" marR="0" lvl="0" indent="-400050" algn="l" rtl="0">
              <a:lnSpc>
                <a:spcPct val="150000"/>
              </a:lnSpc>
              <a:spcBef>
                <a:spcPts val="0"/>
              </a:spcBef>
              <a:spcAft>
                <a:spcPts val="0"/>
              </a:spcAft>
              <a:buClr>
                <a:srgbClr val="F3F3F3"/>
              </a:buClr>
              <a:buSzPts val="2700"/>
              <a:buFont typeface="Quattrocento Sans"/>
              <a:buChar char="➢"/>
            </a:pPr>
            <a:r>
              <a:rPr lang="en-US" sz="2700">
                <a:solidFill>
                  <a:srgbClr val="F3F3F3"/>
                </a:solidFill>
                <a:latin typeface="Quattrocento Sans"/>
                <a:ea typeface="Quattrocento Sans"/>
                <a:cs typeface="Quattrocento Sans"/>
                <a:sym typeface="Quattrocento Sans"/>
              </a:rPr>
              <a:t>Random forest classifier</a:t>
            </a:r>
            <a:endParaRPr sz="2700">
              <a:solidFill>
                <a:srgbClr val="F3F3F3"/>
              </a:solidFill>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e9873785c9_0_116"/>
          <p:cNvSpPr/>
          <p:nvPr/>
        </p:nvSpPr>
        <p:spPr>
          <a:xfrm>
            <a:off x="639325" y="2400300"/>
            <a:ext cx="10943100" cy="4279800"/>
          </a:xfrm>
          <a:prstGeom prst="rect">
            <a:avLst/>
          </a:prstGeom>
          <a:solidFill>
            <a:srgbClr val="CFCFCF">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8" name="Google Shape;378;ge9873785c9_0_116"/>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7</a:t>
            </a:r>
            <a:endParaRPr/>
          </a:p>
        </p:txBody>
      </p:sp>
      <p:sp>
        <p:nvSpPr>
          <p:cNvPr id="379" name="Google Shape;379;ge9873785c9_0_116"/>
          <p:cNvSpPr txBox="1"/>
          <p:nvPr/>
        </p:nvSpPr>
        <p:spPr>
          <a:xfrm>
            <a:off x="528700" y="165375"/>
            <a:ext cx="108762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MODEL EVALUATION</a:t>
            </a:r>
            <a:endParaRPr/>
          </a:p>
        </p:txBody>
      </p:sp>
      <p:grpSp>
        <p:nvGrpSpPr>
          <p:cNvPr id="380" name="Google Shape;380;ge9873785c9_0_116"/>
          <p:cNvGrpSpPr/>
          <p:nvPr/>
        </p:nvGrpSpPr>
        <p:grpSpPr>
          <a:xfrm>
            <a:off x="726745" y="808302"/>
            <a:ext cx="10738468" cy="2539006"/>
            <a:chOff x="867916" y="909902"/>
            <a:chExt cx="10738468" cy="2539006"/>
          </a:xfrm>
        </p:grpSpPr>
        <p:grpSp>
          <p:nvGrpSpPr>
            <p:cNvPr id="381" name="Google Shape;381;ge9873785c9_0_116"/>
            <p:cNvGrpSpPr/>
            <p:nvPr/>
          </p:nvGrpSpPr>
          <p:grpSpPr>
            <a:xfrm>
              <a:off x="867916" y="909902"/>
              <a:ext cx="3352200" cy="2539006"/>
              <a:chOff x="867916" y="909902"/>
              <a:chExt cx="3352200" cy="2539006"/>
            </a:xfrm>
          </p:grpSpPr>
          <p:sp>
            <p:nvSpPr>
              <p:cNvPr id="382" name="Google Shape;382;ge9873785c9_0_116"/>
              <p:cNvSpPr/>
              <p:nvPr/>
            </p:nvSpPr>
            <p:spPr>
              <a:xfrm>
                <a:off x="867916" y="1300608"/>
                <a:ext cx="3352200" cy="21483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83" name="Google Shape;383;ge9873785c9_0_116"/>
              <p:cNvGrpSpPr/>
              <p:nvPr/>
            </p:nvGrpSpPr>
            <p:grpSpPr>
              <a:xfrm>
                <a:off x="2219751" y="909902"/>
                <a:ext cx="648469" cy="648469"/>
                <a:chOff x="1072536" y="1083143"/>
                <a:chExt cx="788700" cy="788700"/>
              </a:xfrm>
            </p:grpSpPr>
            <p:sp>
              <p:nvSpPr>
                <p:cNvPr id="384" name="Google Shape;384;ge9873785c9_0_116"/>
                <p:cNvSpPr/>
                <p:nvPr/>
              </p:nvSpPr>
              <p:spPr>
                <a:xfrm>
                  <a:off x="1072536" y="1083143"/>
                  <a:ext cx="788700" cy="788700"/>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85" name="Google Shape;385;ge9873785c9_0_116"/>
                <p:cNvGrpSpPr/>
                <p:nvPr/>
              </p:nvGrpSpPr>
              <p:grpSpPr>
                <a:xfrm>
                  <a:off x="1276237" y="1369236"/>
                  <a:ext cx="381504" cy="216734"/>
                  <a:chOff x="3283332" y="3275035"/>
                  <a:chExt cx="479217" cy="272245"/>
                </a:xfrm>
              </p:grpSpPr>
              <p:sp>
                <p:nvSpPr>
                  <p:cNvPr id="386" name="Google Shape;386;ge9873785c9_0_116"/>
                  <p:cNvSpPr/>
                  <p:nvPr/>
                </p:nvSpPr>
                <p:spPr>
                  <a:xfrm>
                    <a:off x="3283332" y="3275035"/>
                    <a:ext cx="479217" cy="272245"/>
                  </a:xfrm>
                  <a:custGeom>
                    <a:avLst/>
                    <a:gdLst/>
                    <a:ahLst/>
                    <a:cxnLst/>
                    <a:rect l="l" t="t" r="r" b="b"/>
                    <a:pathLst>
                      <a:path w="2048" h="1162" extrusionOk="0">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87" name="Google Shape;387;ge9873785c9_0_116"/>
                  <p:cNvSpPr/>
                  <p:nvPr/>
                </p:nvSpPr>
                <p:spPr>
                  <a:xfrm>
                    <a:off x="3381245" y="3337126"/>
                    <a:ext cx="282593" cy="148858"/>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88" name="Google Shape;388;ge9873785c9_0_116"/>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89" name="Google Shape;389;ge9873785c9_0_116"/>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390" name="Google Shape;390;ge9873785c9_0_116"/>
            <p:cNvGrpSpPr/>
            <p:nvPr/>
          </p:nvGrpSpPr>
          <p:grpSpPr>
            <a:xfrm>
              <a:off x="4600620" y="909911"/>
              <a:ext cx="3312600" cy="2536875"/>
              <a:chOff x="8000382" y="909911"/>
              <a:chExt cx="3312600" cy="2536875"/>
            </a:xfrm>
          </p:grpSpPr>
          <p:sp>
            <p:nvSpPr>
              <p:cNvPr id="391" name="Google Shape;391;ge9873785c9_0_116"/>
              <p:cNvSpPr/>
              <p:nvPr/>
            </p:nvSpPr>
            <p:spPr>
              <a:xfrm>
                <a:off x="8000382" y="1313186"/>
                <a:ext cx="3312600" cy="21336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92" name="Google Shape;392;ge9873785c9_0_116"/>
              <p:cNvGrpSpPr/>
              <p:nvPr/>
            </p:nvGrpSpPr>
            <p:grpSpPr>
              <a:xfrm>
                <a:off x="9332459" y="909911"/>
                <a:ext cx="648600" cy="648600"/>
                <a:chOff x="9332459" y="909911"/>
                <a:chExt cx="648600" cy="648600"/>
              </a:xfrm>
            </p:grpSpPr>
            <p:sp>
              <p:nvSpPr>
                <p:cNvPr id="393" name="Google Shape;393;ge9873785c9_0_116"/>
                <p:cNvSpPr/>
                <p:nvPr/>
              </p:nvSpPr>
              <p:spPr>
                <a:xfrm>
                  <a:off x="9332459" y="909911"/>
                  <a:ext cx="648600" cy="648600"/>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94" name="Google Shape;394;ge9873785c9_0_116"/>
                <p:cNvGrpSpPr/>
                <p:nvPr/>
              </p:nvGrpSpPr>
              <p:grpSpPr>
                <a:xfrm>
                  <a:off x="9530676" y="1108164"/>
                  <a:ext cx="251911" cy="251911"/>
                  <a:chOff x="8208963" y="3762375"/>
                  <a:chExt cx="306386" cy="306386"/>
                </a:xfrm>
              </p:grpSpPr>
              <p:sp>
                <p:nvSpPr>
                  <p:cNvPr id="395" name="Google Shape;395;ge9873785c9_0_116"/>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96" name="Google Shape;396;ge9873785c9_0_116"/>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97" name="Google Shape;397;ge9873785c9_0_116"/>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98" name="Google Shape;398;ge9873785c9_0_116"/>
                  <p:cNvSpPr/>
                  <p:nvPr/>
                </p:nvSpPr>
                <p:spPr>
                  <a:xfrm>
                    <a:off x="8208963" y="3762375"/>
                    <a:ext cx="306386" cy="306386"/>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399" name="Google Shape;399;ge9873785c9_0_116"/>
            <p:cNvGrpSpPr/>
            <p:nvPr/>
          </p:nvGrpSpPr>
          <p:grpSpPr>
            <a:xfrm>
              <a:off x="8293784" y="909905"/>
              <a:ext cx="3312600" cy="2536881"/>
              <a:chOff x="8594812" y="909905"/>
              <a:chExt cx="3312600" cy="2536881"/>
            </a:xfrm>
          </p:grpSpPr>
          <p:sp>
            <p:nvSpPr>
              <p:cNvPr id="400" name="Google Shape;400;ge9873785c9_0_116"/>
              <p:cNvSpPr/>
              <p:nvPr/>
            </p:nvSpPr>
            <p:spPr>
              <a:xfrm>
                <a:off x="8594812" y="1313186"/>
                <a:ext cx="3312600" cy="21336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01" name="Google Shape;401;ge9873785c9_0_116"/>
              <p:cNvGrpSpPr/>
              <p:nvPr/>
            </p:nvGrpSpPr>
            <p:grpSpPr>
              <a:xfrm>
                <a:off x="9926911" y="909905"/>
                <a:ext cx="648425" cy="648425"/>
                <a:chOff x="3752994" y="2076676"/>
                <a:chExt cx="702900" cy="702900"/>
              </a:xfrm>
            </p:grpSpPr>
            <p:sp>
              <p:nvSpPr>
                <p:cNvPr id="402" name="Google Shape;402;ge9873785c9_0_116"/>
                <p:cNvSpPr/>
                <p:nvPr/>
              </p:nvSpPr>
              <p:spPr>
                <a:xfrm>
                  <a:off x="3752994" y="2076676"/>
                  <a:ext cx="702900" cy="702900"/>
                </a:xfrm>
                <a:prstGeom prst="ellipse">
                  <a:avLst/>
                </a:prstGeom>
                <a:solidFill>
                  <a:srgbClr val="BABABA"/>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03" name="Google Shape;403;ge9873785c9_0_116"/>
                <p:cNvGrpSpPr/>
                <p:nvPr/>
              </p:nvGrpSpPr>
              <p:grpSpPr>
                <a:xfrm>
                  <a:off x="3919947" y="2340431"/>
                  <a:ext cx="369496" cy="175672"/>
                  <a:chOff x="4254500" y="2100263"/>
                  <a:chExt cx="1906586" cy="906463"/>
                </a:xfrm>
              </p:grpSpPr>
              <p:sp>
                <p:nvSpPr>
                  <p:cNvPr id="404" name="Google Shape;404;ge9873785c9_0_116"/>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05" name="Google Shape;405;ge9873785c9_0_116"/>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06" name="Google Shape;406;ge9873785c9_0_116"/>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sp>
        <p:nvSpPr>
          <p:cNvPr id="407" name="Google Shape;407;ge9873785c9_0_116"/>
          <p:cNvSpPr txBox="1"/>
          <p:nvPr/>
        </p:nvSpPr>
        <p:spPr>
          <a:xfrm>
            <a:off x="867925" y="1600200"/>
            <a:ext cx="3084900" cy="1369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u="sng">
                <a:latin typeface="Quattrocento Sans"/>
                <a:ea typeface="Quattrocento Sans"/>
                <a:cs typeface="Quattrocento Sans"/>
                <a:sym typeface="Quattrocento Sans"/>
              </a:rPr>
              <a:t>Accuracy score </a:t>
            </a:r>
            <a:endParaRPr u="sng">
              <a:latin typeface="Quattrocento Sans"/>
              <a:ea typeface="Quattrocento Sans"/>
              <a:cs typeface="Quattrocento Sans"/>
              <a:sym typeface="Quattrocento Sans"/>
            </a:endParaRPr>
          </a:p>
          <a:p>
            <a:pPr marL="0" lvl="0" indent="0" algn="just" rtl="0">
              <a:lnSpc>
                <a:spcPct val="150000"/>
              </a:lnSpc>
              <a:spcBef>
                <a:spcPts val="0"/>
              </a:spcBef>
              <a:spcAft>
                <a:spcPts val="0"/>
              </a:spcAft>
              <a:buNone/>
            </a:pPr>
            <a:r>
              <a:rPr lang="en-US">
                <a:latin typeface="Quattrocento Sans"/>
                <a:ea typeface="Quattrocento Sans"/>
                <a:cs typeface="Quattrocento Sans"/>
                <a:sym typeface="Quattrocento Sans"/>
              </a:rPr>
              <a:t>= correct predictions / total number of data points</a:t>
            </a:r>
            <a:endParaRPr>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endParaRPr>
              <a:latin typeface="Quattrocento Sans"/>
              <a:ea typeface="Quattrocento Sans"/>
              <a:cs typeface="Quattrocento Sans"/>
              <a:sym typeface="Quattrocento Sans"/>
            </a:endParaRPr>
          </a:p>
        </p:txBody>
      </p:sp>
      <p:sp>
        <p:nvSpPr>
          <p:cNvPr id="408" name="Google Shape;408;ge9873785c9_0_116"/>
          <p:cNvSpPr txBox="1"/>
          <p:nvPr/>
        </p:nvSpPr>
        <p:spPr>
          <a:xfrm>
            <a:off x="5004452" y="1600200"/>
            <a:ext cx="26538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u="sng">
                <a:latin typeface="Quattrocento Sans"/>
                <a:ea typeface="Quattrocento Sans"/>
                <a:cs typeface="Quattrocento Sans"/>
                <a:sym typeface="Quattrocento Sans"/>
              </a:rPr>
              <a:t>F1 score</a:t>
            </a:r>
            <a:endParaRPr u="sng">
              <a:latin typeface="Quattrocento Sans"/>
              <a:ea typeface="Quattrocento Sans"/>
              <a:cs typeface="Quattrocento Sans"/>
              <a:sym typeface="Quattrocento Sans"/>
            </a:endParaRPr>
          </a:p>
          <a:p>
            <a:pPr marL="0" lvl="0" indent="0" algn="l" rtl="0">
              <a:lnSpc>
                <a:spcPct val="150000"/>
              </a:lnSpc>
              <a:spcBef>
                <a:spcPts val="0"/>
              </a:spcBef>
              <a:spcAft>
                <a:spcPts val="0"/>
              </a:spcAft>
              <a:buNone/>
            </a:pPr>
            <a:r>
              <a:rPr lang="en-US">
                <a:latin typeface="Quattrocento Sans"/>
                <a:ea typeface="Quattrocento Sans"/>
                <a:cs typeface="Quattrocento Sans"/>
                <a:sym typeface="Quattrocento Sans"/>
              </a:rPr>
              <a:t>= 2 * (precision * recall) / (precision + recall)</a:t>
            </a:r>
            <a:endParaRPr>
              <a:latin typeface="Quattrocento Sans"/>
              <a:ea typeface="Quattrocento Sans"/>
              <a:cs typeface="Quattrocento Sans"/>
              <a:sym typeface="Quattrocento Sans"/>
            </a:endParaRPr>
          </a:p>
        </p:txBody>
      </p:sp>
      <p:sp>
        <p:nvSpPr>
          <p:cNvPr id="409" name="Google Shape;409;ge9873785c9_0_116"/>
          <p:cNvSpPr txBox="1"/>
          <p:nvPr/>
        </p:nvSpPr>
        <p:spPr>
          <a:xfrm>
            <a:off x="8709800" y="1597025"/>
            <a:ext cx="25137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u="sng">
                <a:latin typeface="Quattrocento Sans"/>
                <a:ea typeface="Quattrocento Sans"/>
                <a:cs typeface="Quattrocento Sans"/>
                <a:sym typeface="Quattrocento Sans"/>
              </a:rPr>
              <a:t>ROC/AUC score</a:t>
            </a:r>
            <a:endParaRPr>
              <a:latin typeface="Quattrocento Sans"/>
              <a:ea typeface="Quattrocento Sans"/>
              <a:cs typeface="Quattrocento Sans"/>
              <a:sym typeface="Quattrocento Sans"/>
            </a:endParaRPr>
          </a:p>
          <a:p>
            <a:pPr marL="0" lvl="0" indent="0" algn="l" rtl="0">
              <a:lnSpc>
                <a:spcPct val="150000"/>
              </a:lnSpc>
              <a:spcBef>
                <a:spcPts val="0"/>
              </a:spcBef>
              <a:spcAft>
                <a:spcPts val="0"/>
              </a:spcAft>
              <a:buNone/>
            </a:pPr>
            <a:r>
              <a:rPr lang="en-US">
                <a:latin typeface="Quattrocento Sans"/>
                <a:ea typeface="Quattrocento Sans"/>
                <a:cs typeface="Quattrocento Sans"/>
                <a:sym typeface="Quattrocento Sans"/>
              </a:rPr>
              <a:t>ROC = specificity/sensitivity</a:t>
            </a:r>
            <a:endParaRPr>
              <a:latin typeface="Quattrocento Sans"/>
              <a:ea typeface="Quattrocento Sans"/>
              <a:cs typeface="Quattrocento Sans"/>
              <a:sym typeface="Quattrocento Sans"/>
            </a:endParaRPr>
          </a:p>
          <a:p>
            <a:pPr marL="0" lvl="0" indent="0" algn="l" rtl="0">
              <a:lnSpc>
                <a:spcPct val="150000"/>
              </a:lnSpc>
              <a:spcBef>
                <a:spcPts val="0"/>
              </a:spcBef>
              <a:spcAft>
                <a:spcPts val="0"/>
              </a:spcAft>
              <a:buNone/>
            </a:pPr>
            <a:r>
              <a:rPr lang="en-US">
                <a:latin typeface="Quattrocento Sans"/>
                <a:ea typeface="Quattrocento Sans"/>
                <a:cs typeface="Quattrocento Sans"/>
                <a:sym typeface="Quattrocento Sans"/>
              </a:rPr>
              <a:t>AUC = separability</a:t>
            </a:r>
            <a:endParaRPr>
              <a:latin typeface="Quattrocento Sans"/>
              <a:ea typeface="Quattrocento Sans"/>
              <a:cs typeface="Quattrocento Sans"/>
              <a:sym typeface="Quattrocento Sans"/>
            </a:endParaRPr>
          </a:p>
        </p:txBody>
      </p:sp>
      <p:sp>
        <p:nvSpPr>
          <p:cNvPr id="410" name="Google Shape;410;ge9873785c9_0_116"/>
          <p:cNvSpPr txBox="1"/>
          <p:nvPr/>
        </p:nvSpPr>
        <p:spPr>
          <a:xfrm>
            <a:off x="1436375" y="4109100"/>
            <a:ext cx="34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attrocento Sans"/>
              <a:ea typeface="Quattrocento Sans"/>
              <a:cs typeface="Quattrocento Sans"/>
              <a:sym typeface="Quattrocento Sans"/>
            </a:endParaRPr>
          </a:p>
        </p:txBody>
      </p:sp>
      <p:pic>
        <p:nvPicPr>
          <p:cNvPr id="411" name="Google Shape;411;ge9873785c9_0_116"/>
          <p:cNvPicPr preferRelativeResize="0"/>
          <p:nvPr/>
        </p:nvPicPr>
        <p:blipFill>
          <a:blip r:embed="rId3">
            <a:alphaModFix/>
          </a:blip>
          <a:stretch>
            <a:fillRect/>
          </a:stretch>
        </p:blipFill>
        <p:spPr>
          <a:xfrm>
            <a:off x="8139621" y="3217476"/>
            <a:ext cx="3442801" cy="3462625"/>
          </a:xfrm>
          <a:prstGeom prst="rect">
            <a:avLst/>
          </a:prstGeom>
          <a:noFill/>
          <a:ln>
            <a:noFill/>
          </a:ln>
        </p:spPr>
      </p:pic>
      <p:pic>
        <p:nvPicPr>
          <p:cNvPr id="412" name="Google Shape;412;ge9873785c9_0_116"/>
          <p:cNvPicPr preferRelativeResize="0"/>
          <p:nvPr/>
        </p:nvPicPr>
        <p:blipFill>
          <a:blip r:embed="rId4">
            <a:alphaModFix/>
          </a:blip>
          <a:stretch>
            <a:fillRect/>
          </a:stretch>
        </p:blipFill>
        <p:spPr>
          <a:xfrm>
            <a:off x="652975" y="3695700"/>
            <a:ext cx="6572250" cy="299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10"/>
          <p:cNvSpPr/>
          <p:nvPr/>
        </p:nvSpPr>
        <p:spPr>
          <a:xfrm>
            <a:off x="0" y="0"/>
            <a:ext cx="6096000" cy="6857999"/>
          </a:xfrm>
          <a:prstGeom prst="rect">
            <a:avLst/>
          </a:prstGeom>
          <a:solidFill>
            <a:srgbClr val="30353F">
              <a:alpha val="8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18" name="Google Shape;418;p10"/>
          <p:cNvGrpSpPr/>
          <p:nvPr/>
        </p:nvGrpSpPr>
        <p:grpSpPr>
          <a:xfrm>
            <a:off x="9912263" y="2010673"/>
            <a:ext cx="1281512" cy="487738"/>
            <a:chOff x="9912263" y="2010673"/>
            <a:chExt cx="1281512" cy="487738"/>
          </a:xfrm>
        </p:grpSpPr>
        <p:sp>
          <p:nvSpPr>
            <p:cNvPr id="419" name="Google Shape;419;p10"/>
            <p:cNvSpPr/>
            <p:nvPr/>
          </p:nvSpPr>
          <p:spPr>
            <a:xfrm>
              <a:off x="9912263" y="2010673"/>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20" name="Google Shape;420;p10"/>
            <p:cNvGrpSpPr/>
            <p:nvPr/>
          </p:nvGrpSpPr>
          <p:grpSpPr>
            <a:xfrm flipH="1">
              <a:off x="10838597" y="2143232"/>
              <a:ext cx="222620" cy="222620"/>
              <a:chOff x="1389063" y="3748088"/>
              <a:chExt cx="336550" cy="336550"/>
            </a:xfrm>
          </p:grpSpPr>
          <p:sp>
            <p:nvSpPr>
              <p:cNvPr id="421" name="Google Shape;421;p10"/>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2" name="Google Shape;422;p10"/>
              <p:cNvSpPr/>
              <p:nvPr/>
            </p:nvSpPr>
            <p:spPr>
              <a:xfrm>
                <a:off x="1389063" y="3748088"/>
                <a:ext cx="336550" cy="336550"/>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23" name="Google Shape;423;p10"/>
          <p:cNvGrpSpPr/>
          <p:nvPr/>
        </p:nvGrpSpPr>
        <p:grpSpPr>
          <a:xfrm>
            <a:off x="9912263" y="2954121"/>
            <a:ext cx="1281512" cy="487738"/>
            <a:chOff x="9912263" y="3185130"/>
            <a:chExt cx="1281512" cy="487738"/>
          </a:xfrm>
        </p:grpSpPr>
        <p:sp>
          <p:nvSpPr>
            <p:cNvPr id="424" name="Google Shape;424;p10"/>
            <p:cNvSpPr/>
            <p:nvPr/>
          </p:nvSpPr>
          <p:spPr>
            <a:xfrm>
              <a:off x="9912263" y="3185130"/>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25" name="Google Shape;425;p10"/>
            <p:cNvGrpSpPr/>
            <p:nvPr/>
          </p:nvGrpSpPr>
          <p:grpSpPr>
            <a:xfrm flipH="1">
              <a:off x="10822976" y="3302068"/>
              <a:ext cx="253863" cy="253863"/>
              <a:chOff x="3613150" y="3706813"/>
              <a:chExt cx="420688" cy="420687"/>
            </a:xfrm>
          </p:grpSpPr>
          <p:sp>
            <p:nvSpPr>
              <p:cNvPr id="426" name="Google Shape;426;p10"/>
              <p:cNvSpPr/>
              <p:nvPr/>
            </p:nvSpPr>
            <p:spPr>
              <a:xfrm>
                <a:off x="3613150" y="3930650"/>
                <a:ext cx="420688"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7" name="Google Shape;427;p10"/>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8" name="Google Shape;428;p10"/>
              <p:cNvSpPr/>
              <p:nvPr/>
            </p:nvSpPr>
            <p:spPr>
              <a:xfrm>
                <a:off x="3736975" y="3706813"/>
                <a:ext cx="198438" cy="198437"/>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29" name="Google Shape;429;p10"/>
          <p:cNvGrpSpPr/>
          <p:nvPr/>
        </p:nvGrpSpPr>
        <p:grpSpPr>
          <a:xfrm>
            <a:off x="9912263" y="3897569"/>
            <a:ext cx="1281512" cy="487738"/>
            <a:chOff x="9912263" y="3897569"/>
            <a:chExt cx="1281512" cy="487738"/>
          </a:xfrm>
        </p:grpSpPr>
        <p:sp>
          <p:nvSpPr>
            <p:cNvPr id="430" name="Google Shape;430;p10"/>
            <p:cNvSpPr/>
            <p:nvPr/>
          </p:nvSpPr>
          <p:spPr>
            <a:xfrm flipH="1">
              <a:off x="9912263" y="3897569"/>
              <a:ext cx="1281512" cy="487738"/>
            </a:xfrm>
            <a:custGeom>
              <a:avLst/>
              <a:gdLst/>
              <a:ahLst/>
              <a:cxnLst/>
              <a:rect l="l" t="t" r="r" b="b"/>
              <a:pathLst>
                <a:path w="1281512" h="487738" extrusionOk="0">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31" name="Google Shape;431;p10"/>
            <p:cNvGrpSpPr/>
            <p:nvPr/>
          </p:nvGrpSpPr>
          <p:grpSpPr>
            <a:xfrm>
              <a:off x="10813249" y="4076466"/>
              <a:ext cx="273316" cy="129944"/>
              <a:chOff x="4254500" y="2100263"/>
              <a:chExt cx="1906588" cy="906463"/>
            </a:xfrm>
          </p:grpSpPr>
          <p:sp>
            <p:nvSpPr>
              <p:cNvPr id="432" name="Google Shape;432;p10"/>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33" name="Google Shape;433;p10"/>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34" name="Google Shape;434;p10"/>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pic>
        <p:nvPicPr>
          <p:cNvPr id="435" name="Google Shape;435;p10"/>
          <p:cNvPicPr preferRelativeResize="0"/>
          <p:nvPr/>
        </p:nvPicPr>
        <p:blipFill rotWithShape="1">
          <a:blip r:embed="rId3">
            <a:alphaModFix/>
          </a:blip>
          <a:srcRect/>
          <a:stretch/>
        </p:blipFill>
        <p:spPr>
          <a:xfrm>
            <a:off x="2551283" y="860212"/>
            <a:ext cx="8975028" cy="5521746"/>
          </a:xfrm>
          <a:prstGeom prst="rect">
            <a:avLst/>
          </a:prstGeom>
          <a:noFill/>
          <a:ln>
            <a:noFill/>
          </a:ln>
        </p:spPr>
      </p:pic>
      <p:sp>
        <p:nvSpPr>
          <p:cNvPr id="436" name="Google Shape;436;p10"/>
          <p:cNvSpPr txBox="1"/>
          <p:nvPr/>
        </p:nvSpPr>
        <p:spPr>
          <a:xfrm>
            <a:off x="11857440" y="6481180"/>
            <a:ext cx="39049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10</a:t>
            </a:r>
            <a:endParaRPr/>
          </a:p>
        </p:txBody>
      </p:sp>
      <p:sp>
        <p:nvSpPr>
          <p:cNvPr id="437" name="Google Shape;437;p10"/>
          <p:cNvSpPr txBox="1"/>
          <p:nvPr/>
        </p:nvSpPr>
        <p:spPr>
          <a:xfrm>
            <a:off x="381000" y="6345823"/>
            <a:ext cx="691536"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rgbClr val="FFFFFF"/>
                </a:solidFill>
                <a:latin typeface="Quattrocento Sans"/>
                <a:ea typeface="Quattrocento Sans"/>
                <a:cs typeface="Quattrocento Sans"/>
                <a:sym typeface="Quattrocento Sans"/>
              </a:rPr>
              <a:t>Your logo</a:t>
            </a:r>
            <a:endParaRPr/>
          </a:p>
        </p:txBody>
      </p:sp>
      <p:sp>
        <p:nvSpPr>
          <p:cNvPr id="438" name="Google Shape;438;p10"/>
          <p:cNvSpPr/>
          <p:nvPr/>
        </p:nvSpPr>
        <p:spPr>
          <a:xfrm>
            <a:off x="4211960" y="1543243"/>
            <a:ext cx="5700304" cy="35545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39" name="Google Shape;439;p10"/>
          <p:cNvSpPr txBox="1"/>
          <p:nvPr/>
        </p:nvSpPr>
        <p:spPr>
          <a:xfrm>
            <a:off x="381000" y="2889550"/>
            <a:ext cx="3048000" cy="20934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Clr>
                <a:schemeClr val="dk1"/>
              </a:buClr>
              <a:buSzPts val="1100"/>
              <a:buFont typeface="Arial"/>
              <a:buNone/>
            </a:pPr>
            <a:r>
              <a:rPr lang="en-US" sz="1600">
                <a:solidFill>
                  <a:srgbClr val="F3F3F3"/>
                </a:solidFill>
                <a:latin typeface="Calibri"/>
                <a:ea typeface="Calibri"/>
                <a:cs typeface="Calibri"/>
                <a:sym typeface="Calibri"/>
              </a:rPr>
              <a:t>Logistic regression is a statistical model that allows us to estimate the probability of certain events. It is based on the </a:t>
            </a:r>
            <a:r>
              <a:rPr lang="en-US" sz="1600">
                <a:solidFill>
                  <a:srgbClr val="F3F3F3"/>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logistic function</a:t>
            </a:r>
            <a:r>
              <a:rPr lang="en-US" sz="1600">
                <a:solidFill>
                  <a:srgbClr val="F3F3F3"/>
                </a:solidFill>
                <a:latin typeface="Calibri"/>
                <a:ea typeface="Calibri"/>
                <a:cs typeface="Calibri"/>
                <a:sym typeface="Calibri"/>
              </a:rPr>
              <a:t> to model a </a:t>
            </a:r>
            <a:r>
              <a:rPr lang="en-US" sz="1600">
                <a:solidFill>
                  <a:srgbClr val="F3F3F3"/>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binary</a:t>
            </a:r>
            <a:r>
              <a:rPr lang="en-US" sz="1600">
                <a:solidFill>
                  <a:srgbClr val="F3F3F3"/>
                </a:solidFill>
                <a:latin typeface="Calibri"/>
                <a:ea typeface="Calibri"/>
                <a:cs typeface="Calibri"/>
                <a:sym typeface="Calibri"/>
              </a:rPr>
              <a:t> </a:t>
            </a:r>
            <a:r>
              <a:rPr lang="en-US" sz="1600">
                <a:solidFill>
                  <a:srgbClr val="F3F3F3"/>
                </a:solidFill>
                <a:uFill>
                  <a:noFill/>
                </a:uFill>
                <a:latin typeface="Calibri"/>
                <a:ea typeface="Calibri"/>
                <a:cs typeface="Calibri"/>
                <a:sym typeface="Calibri"/>
                <a:hlinkClick r:id="rId6">
                  <a:extLst>
                    <a:ext uri="{A12FA001-AC4F-418D-AE19-62706E023703}">
                      <ahyp:hlinkClr xmlns:ahyp="http://schemas.microsoft.com/office/drawing/2018/hyperlinkcolor" val="tx"/>
                    </a:ext>
                  </a:extLst>
                </a:hlinkClick>
              </a:rPr>
              <a:t>dependent variable</a:t>
            </a:r>
            <a:r>
              <a:rPr lang="en-US" sz="1600">
                <a:solidFill>
                  <a:srgbClr val="F3F3F3"/>
                </a:solidFill>
                <a:latin typeface="Calibri"/>
                <a:ea typeface="Calibri"/>
                <a:cs typeface="Calibri"/>
                <a:sym typeface="Calibri"/>
              </a:rPr>
              <a:t>. In this project we model the probability of a dependent variable (“is_cancelled”) to equal 1. </a:t>
            </a:r>
            <a:endParaRPr sz="1800">
              <a:solidFill>
                <a:srgbClr val="F3F3F3"/>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800">
              <a:solidFill>
                <a:srgbClr val="F3F3F3"/>
              </a:solidFill>
              <a:latin typeface="Quattrocento Sans"/>
              <a:ea typeface="Quattrocento Sans"/>
              <a:cs typeface="Quattrocento Sans"/>
              <a:sym typeface="Quattrocento Sans"/>
            </a:endParaRPr>
          </a:p>
        </p:txBody>
      </p:sp>
      <p:cxnSp>
        <p:nvCxnSpPr>
          <p:cNvPr id="440" name="Google Shape;440;p10"/>
          <p:cNvCxnSpPr/>
          <p:nvPr/>
        </p:nvCxnSpPr>
        <p:spPr>
          <a:xfrm>
            <a:off x="685686" y="2631729"/>
            <a:ext cx="1463040" cy="0"/>
          </a:xfrm>
          <a:prstGeom prst="straightConnector1">
            <a:avLst/>
          </a:prstGeom>
          <a:noFill/>
          <a:ln w="9525" cap="flat" cmpd="sng">
            <a:solidFill>
              <a:schemeClr val="lt1"/>
            </a:solidFill>
            <a:prstDash val="solid"/>
            <a:miter lim="800000"/>
            <a:headEnd type="none" w="sm" len="sm"/>
            <a:tailEnd type="none" w="sm" len="sm"/>
          </a:ln>
        </p:spPr>
      </p:cxnSp>
      <p:grpSp>
        <p:nvGrpSpPr>
          <p:cNvPr id="441" name="Google Shape;441;p10"/>
          <p:cNvGrpSpPr/>
          <p:nvPr/>
        </p:nvGrpSpPr>
        <p:grpSpPr>
          <a:xfrm>
            <a:off x="8881068" y="3621085"/>
            <a:ext cx="414478" cy="197058"/>
            <a:chOff x="4254500" y="2100263"/>
            <a:chExt cx="1906588" cy="906463"/>
          </a:xfrm>
        </p:grpSpPr>
        <p:sp>
          <p:nvSpPr>
            <p:cNvPr id="442" name="Google Shape;442;p10"/>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3" name="Google Shape;443;p10"/>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4" name="Google Shape;444;p10"/>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445" name="Google Shape;445;p10"/>
          <p:cNvSpPr txBox="1"/>
          <p:nvPr/>
        </p:nvSpPr>
        <p:spPr>
          <a:xfrm>
            <a:off x="800603" y="165375"/>
            <a:ext cx="51057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F3F3F3"/>
                </a:solidFill>
                <a:latin typeface="Century Gothic"/>
                <a:ea typeface="Century Gothic"/>
                <a:cs typeface="Century Gothic"/>
                <a:sym typeface="Century Gothic"/>
              </a:rPr>
              <a:t>LOGISTIC REGRESSION</a:t>
            </a:r>
            <a:endParaRPr>
              <a:solidFill>
                <a:srgbClr val="F3F3F3"/>
              </a:solidFill>
            </a:endParaRPr>
          </a:p>
        </p:txBody>
      </p:sp>
      <p:cxnSp>
        <p:nvCxnSpPr>
          <p:cNvPr id="446" name="Google Shape;446;p10"/>
          <p:cNvCxnSpPr/>
          <p:nvPr/>
        </p:nvCxnSpPr>
        <p:spPr>
          <a:xfrm>
            <a:off x="609486" y="5222529"/>
            <a:ext cx="1463100" cy="0"/>
          </a:xfrm>
          <a:prstGeom prst="straightConnector1">
            <a:avLst/>
          </a:prstGeom>
          <a:noFill/>
          <a:ln w="9525" cap="flat" cmpd="sng">
            <a:solidFill>
              <a:schemeClr val="lt1"/>
            </a:solidFill>
            <a:prstDash val="solid"/>
            <a:miter lim="800000"/>
            <a:headEnd type="none" w="sm" len="sm"/>
            <a:tailEnd type="none" w="sm" len="sm"/>
          </a:ln>
        </p:spPr>
      </p:cxnSp>
      <p:pic>
        <p:nvPicPr>
          <p:cNvPr id="447" name="Google Shape;447;p10"/>
          <p:cNvPicPr preferRelativeResize="0"/>
          <p:nvPr/>
        </p:nvPicPr>
        <p:blipFill>
          <a:blip r:embed="rId7">
            <a:alphaModFix/>
          </a:blip>
          <a:stretch>
            <a:fillRect/>
          </a:stretch>
        </p:blipFill>
        <p:spPr>
          <a:xfrm>
            <a:off x="4195782" y="2010675"/>
            <a:ext cx="5677518" cy="26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e9873785c9_0_39"/>
          <p:cNvSpPr/>
          <p:nvPr/>
        </p:nvSpPr>
        <p:spPr>
          <a:xfrm>
            <a:off x="0" y="0"/>
            <a:ext cx="6096000" cy="6858000"/>
          </a:xfrm>
          <a:prstGeom prst="rect">
            <a:avLst/>
          </a:prstGeom>
          <a:solidFill>
            <a:srgbClr val="30353F">
              <a:alpha val="8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53" name="Google Shape;453;ge9873785c9_0_39"/>
          <p:cNvGrpSpPr/>
          <p:nvPr/>
        </p:nvGrpSpPr>
        <p:grpSpPr>
          <a:xfrm>
            <a:off x="9912263" y="2010673"/>
            <a:ext cx="1281512" cy="487738"/>
            <a:chOff x="9912263" y="2010673"/>
            <a:chExt cx="1281512" cy="487738"/>
          </a:xfrm>
        </p:grpSpPr>
        <p:sp>
          <p:nvSpPr>
            <p:cNvPr id="454" name="Google Shape;454;ge9873785c9_0_39"/>
            <p:cNvSpPr/>
            <p:nvPr/>
          </p:nvSpPr>
          <p:spPr>
            <a:xfrm>
              <a:off x="9912263" y="2010673"/>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55" name="Google Shape;455;ge9873785c9_0_39"/>
            <p:cNvGrpSpPr/>
            <p:nvPr/>
          </p:nvGrpSpPr>
          <p:grpSpPr>
            <a:xfrm flipH="1">
              <a:off x="10838558" y="2143319"/>
              <a:ext cx="222626" cy="222626"/>
              <a:chOff x="1389063" y="3748088"/>
              <a:chExt cx="336548" cy="336548"/>
            </a:xfrm>
          </p:grpSpPr>
          <p:sp>
            <p:nvSpPr>
              <p:cNvPr id="456" name="Google Shape;456;ge9873785c9_0_39"/>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 name="Google Shape;457;ge9873785c9_0_39"/>
              <p:cNvSpPr/>
              <p:nvPr/>
            </p:nvSpPr>
            <p:spPr>
              <a:xfrm>
                <a:off x="1389063" y="3748088"/>
                <a:ext cx="336548" cy="336548"/>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58" name="Google Shape;458;ge9873785c9_0_39"/>
          <p:cNvGrpSpPr/>
          <p:nvPr/>
        </p:nvGrpSpPr>
        <p:grpSpPr>
          <a:xfrm>
            <a:off x="9912263" y="2954121"/>
            <a:ext cx="1281512" cy="487738"/>
            <a:chOff x="9912263" y="3185130"/>
            <a:chExt cx="1281512" cy="487738"/>
          </a:xfrm>
        </p:grpSpPr>
        <p:sp>
          <p:nvSpPr>
            <p:cNvPr id="459" name="Google Shape;459;ge9873785c9_0_39"/>
            <p:cNvSpPr/>
            <p:nvPr/>
          </p:nvSpPr>
          <p:spPr>
            <a:xfrm>
              <a:off x="9912263" y="3185130"/>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60" name="Google Shape;460;ge9873785c9_0_39"/>
            <p:cNvGrpSpPr/>
            <p:nvPr/>
          </p:nvGrpSpPr>
          <p:grpSpPr>
            <a:xfrm flipH="1">
              <a:off x="10823165" y="3301888"/>
              <a:ext cx="253844" cy="253843"/>
              <a:chOff x="3613150" y="3706813"/>
              <a:chExt cx="420690" cy="420688"/>
            </a:xfrm>
          </p:grpSpPr>
          <p:sp>
            <p:nvSpPr>
              <p:cNvPr id="461" name="Google Shape;461;ge9873785c9_0_39"/>
              <p:cNvSpPr/>
              <p:nvPr/>
            </p:nvSpPr>
            <p:spPr>
              <a:xfrm>
                <a:off x="3613150" y="3930650"/>
                <a:ext cx="420690"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2" name="Google Shape;462;ge9873785c9_0_39"/>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3" name="Google Shape;463;ge9873785c9_0_39"/>
              <p:cNvSpPr/>
              <p:nvPr/>
            </p:nvSpPr>
            <p:spPr>
              <a:xfrm>
                <a:off x="3736975" y="3706813"/>
                <a:ext cx="198437" cy="198438"/>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64" name="Google Shape;464;ge9873785c9_0_39"/>
          <p:cNvGrpSpPr/>
          <p:nvPr/>
        </p:nvGrpSpPr>
        <p:grpSpPr>
          <a:xfrm>
            <a:off x="9912263" y="3897569"/>
            <a:ext cx="1281512" cy="487738"/>
            <a:chOff x="9912263" y="3897569"/>
            <a:chExt cx="1281512" cy="487738"/>
          </a:xfrm>
        </p:grpSpPr>
        <p:sp>
          <p:nvSpPr>
            <p:cNvPr id="465" name="Google Shape;465;ge9873785c9_0_39"/>
            <p:cNvSpPr/>
            <p:nvPr/>
          </p:nvSpPr>
          <p:spPr>
            <a:xfrm flipH="1">
              <a:off x="9912263" y="3897569"/>
              <a:ext cx="1281512" cy="487738"/>
            </a:xfrm>
            <a:custGeom>
              <a:avLst/>
              <a:gdLst/>
              <a:ahLst/>
              <a:cxnLst/>
              <a:rect l="l" t="t" r="r" b="b"/>
              <a:pathLst>
                <a:path w="1281512" h="487738" extrusionOk="0">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66" name="Google Shape;466;ge9873785c9_0_39"/>
            <p:cNvGrpSpPr/>
            <p:nvPr/>
          </p:nvGrpSpPr>
          <p:grpSpPr>
            <a:xfrm>
              <a:off x="10813447" y="4076565"/>
              <a:ext cx="273404" cy="129987"/>
              <a:chOff x="4254500" y="2100263"/>
              <a:chExt cx="1906586" cy="906463"/>
            </a:xfrm>
          </p:grpSpPr>
          <p:sp>
            <p:nvSpPr>
              <p:cNvPr id="467" name="Google Shape;467;ge9873785c9_0_39"/>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8" name="Google Shape;468;ge9873785c9_0_39"/>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9" name="Google Shape;469;ge9873785c9_0_39"/>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pic>
        <p:nvPicPr>
          <p:cNvPr id="470" name="Google Shape;470;ge9873785c9_0_39"/>
          <p:cNvPicPr preferRelativeResize="0"/>
          <p:nvPr/>
        </p:nvPicPr>
        <p:blipFill rotWithShape="1">
          <a:blip r:embed="rId3">
            <a:alphaModFix/>
          </a:blip>
          <a:srcRect/>
          <a:stretch/>
        </p:blipFill>
        <p:spPr>
          <a:xfrm>
            <a:off x="2551283" y="860212"/>
            <a:ext cx="8975027" cy="5521745"/>
          </a:xfrm>
          <a:prstGeom prst="rect">
            <a:avLst/>
          </a:prstGeom>
          <a:noFill/>
          <a:ln>
            <a:noFill/>
          </a:ln>
        </p:spPr>
      </p:pic>
      <p:sp>
        <p:nvSpPr>
          <p:cNvPr id="471" name="Google Shape;471;ge9873785c9_0_39"/>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10</a:t>
            </a:r>
            <a:endParaRPr/>
          </a:p>
        </p:txBody>
      </p:sp>
      <p:sp>
        <p:nvSpPr>
          <p:cNvPr id="472" name="Google Shape;472;ge9873785c9_0_39"/>
          <p:cNvSpPr/>
          <p:nvPr/>
        </p:nvSpPr>
        <p:spPr>
          <a:xfrm>
            <a:off x="4211960" y="1543243"/>
            <a:ext cx="5700300" cy="3554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73" name="Google Shape;473;ge9873785c9_0_39"/>
          <p:cNvSpPr txBox="1"/>
          <p:nvPr/>
        </p:nvSpPr>
        <p:spPr>
          <a:xfrm>
            <a:off x="380998" y="2889550"/>
            <a:ext cx="2862300" cy="25704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Clr>
                <a:schemeClr val="dk1"/>
              </a:buClr>
              <a:buSzPts val="1100"/>
              <a:buFont typeface="Arial"/>
              <a:buNone/>
            </a:pPr>
            <a:r>
              <a:rPr lang="en-US" sz="1500">
                <a:solidFill>
                  <a:srgbClr val="F3F3F3"/>
                </a:solidFill>
                <a:latin typeface="Calibri"/>
                <a:ea typeface="Calibri"/>
                <a:cs typeface="Calibri"/>
                <a:sym typeface="Calibri"/>
              </a:rPr>
              <a:t>Decision three is a predictive modelling approach that  uses a </a:t>
            </a:r>
            <a:r>
              <a:rPr lang="en-US" sz="1500">
                <a:solidFill>
                  <a:srgbClr val="F3F3F3"/>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decision tree</a:t>
            </a:r>
            <a:r>
              <a:rPr lang="en-US" sz="1500">
                <a:solidFill>
                  <a:srgbClr val="F3F3F3"/>
                </a:solidFill>
                <a:latin typeface="Calibri"/>
                <a:ea typeface="Calibri"/>
                <a:cs typeface="Calibri"/>
                <a:sym typeface="Calibri"/>
              </a:rPr>
              <a:t> to go from observations about an item (represented in the branches) to conclusions about the item's target value (represented in the leaves). In the current project we used </a:t>
            </a:r>
            <a:r>
              <a:rPr lang="en-US" sz="1500" i="1">
                <a:solidFill>
                  <a:srgbClr val="F3F3F3"/>
                </a:solidFill>
                <a:latin typeface="Calibri"/>
                <a:ea typeface="Calibri"/>
                <a:cs typeface="Calibri"/>
                <a:sym typeface="Calibri"/>
              </a:rPr>
              <a:t>sklearn.tree.DecisionTreeClassifier()</a:t>
            </a:r>
            <a:r>
              <a:rPr lang="en-US" sz="1500">
                <a:solidFill>
                  <a:srgbClr val="F3F3F3"/>
                </a:solidFill>
                <a:latin typeface="Calibri"/>
                <a:ea typeface="Calibri"/>
                <a:cs typeface="Calibri"/>
                <a:sym typeface="Calibri"/>
              </a:rPr>
              <a:t> function with its default parameters. </a:t>
            </a:r>
            <a:endParaRPr sz="1500">
              <a:solidFill>
                <a:srgbClr val="F3F3F3"/>
              </a:solidFill>
              <a:latin typeface="Calibri"/>
              <a:ea typeface="Calibri"/>
              <a:cs typeface="Calibri"/>
              <a:sym typeface="Calibri"/>
            </a:endParaRPr>
          </a:p>
          <a:p>
            <a:pPr marL="0" marR="0" lvl="0" indent="0" algn="l" rtl="0">
              <a:spcBef>
                <a:spcPts val="0"/>
              </a:spcBef>
              <a:spcAft>
                <a:spcPts val="0"/>
              </a:spcAft>
              <a:buNone/>
            </a:pPr>
            <a:endParaRPr sz="1700">
              <a:solidFill>
                <a:srgbClr val="F3F3F3"/>
              </a:solidFill>
              <a:latin typeface="Quattrocento Sans"/>
              <a:ea typeface="Quattrocento Sans"/>
              <a:cs typeface="Quattrocento Sans"/>
              <a:sym typeface="Quattrocento Sans"/>
            </a:endParaRPr>
          </a:p>
        </p:txBody>
      </p:sp>
      <p:sp>
        <p:nvSpPr>
          <p:cNvPr id="474" name="Google Shape;474;ge9873785c9_0_39"/>
          <p:cNvSpPr txBox="1"/>
          <p:nvPr/>
        </p:nvSpPr>
        <p:spPr>
          <a:xfrm>
            <a:off x="647703" y="272100"/>
            <a:ext cx="50322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a:solidFill>
                  <a:srgbClr val="FFFFFF"/>
                </a:solidFill>
                <a:latin typeface="Century Gothic"/>
                <a:ea typeface="Century Gothic"/>
                <a:cs typeface="Century Gothic"/>
                <a:sym typeface="Century Gothic"/>
              </a:rPr>
              <a:t>Decision tree classifier </a:t>
            </a:r>
            <a:endParaRPr/>
          </a:p>
        </p:txBody>
      </p:sp>
      <p:cxnSp>
        <p:nvCxnSpPr>
          <p:cNvPr id="475" name="Google Shape;475;ge9873785c9_0_39"/>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476" name="Google Shape;476;ge9873785c9_0_39"/>
          <p:cNvGrpSpPr/>
          <p:nvPr/>
        </p:nvGrpSpPr>
        <p:grpSpPr>
          <a:xfrm>
            <a:off x="8881099" y="3621101"/>
            <a:ext cx="414492" cy="197065"/>
            <a:chOff x="4254500" y="2100263"/>
            <a:chExt cx="1906586" cy="906463"/>
          </a:xfrm>
        </p:grpSpPr>
        <p:sp>
          <p:nvSpPr>
            <p:cNvPr id="477" name="Google Shape;477;ge9873785c9_0_39"/>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8" name="Google Shape;478;ge9873785c9_0_39"/>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9" name="Google Shape;479;ge9873785c9_0_39"/>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480" name="Google Shape;480;ge9873785c9_0_39"/>
          <p:cNvPicPr preferRelativeResize="0"/>
          <p:nvPr/>
        </p:nvPicPr>
        <p:blipFill>
          <a:blip r:embed="rId5">
            <a:alphaModFix/>
          </a:blip>
          <a:stretch>
            <a:fillRect/>
          </a:stretch>
        </p:blipFill>
        <p:spPr>
          <a:xfrm>
            <a:off x="4290025" y="1929825"/>
            <a:ext cx="5592524" cy="2873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ead86e213a_3_7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pic>
        <p:nvPicPr>
          <p:cNvPr id="487" name="Google Shape;487;gead86e213a_3_79"/>
          <p:cNvPicPr preferRelativeResize="0"/>
          <p:nvPr/>
        </p:nvPicPr>
        <p:blipFill>
          <a:blip r:embed="rId3">
            <a:alphaModFix/>
          </a:blip>
          <a:stretch>
            <a:fillRect/>
          </a:stretch>
        </p:blipFill>
        <p:spPr>
          <a:xfrm>
            <a:off x="0" y="0"/>
            <a:ext cx="12192001" cy="69526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e9873785c9_0_73"/>
          <p:cNvSpPr/>
          <p:nvPr/>
        </p:nvSpPr>
        <p:spPr>
          <a:xfrm>
            <a:off x="0" y="0"/>
            <a:ext cx="6096000" cy="6858000"/>
          </a:xfrm>
          <a:prstGeom prst="rect">
            <a:avLst/>
          </a:prstGeom>
          <a:solidFill>
            <a:srgbClr val="30353F">
              <a:alpha val="8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93" name="Google Shape;493;ge9873785c9_0_73"/>
          <p:cNvGrpSpPr/>
          <p:nvPr/>
        </p:nvGrpSpPr>
        <p:grpSpPr>
          <a:xfrm>
            <a:off x="9912263" y="2010673"/>
            <a:ext cx="1281512" cy="487738"/>
            <a:chOff x="9912263" y="2010673"/>
            <a:chExt cx="1281512" cy="487738"/>
          </a:xfrm>
        </p:grpSpPr>
        <p:sp>
          <p:nvSpPr>
            <p:cNvPr id="494" name="Google Shape;494;ge9873785c9_0_73"/>
            <p:cNvSpPr/>
            <p:nvPr/>
          </p:nvSpPr>
          <p:spPr>
            <a:xfrm>
              <a:off x="9912263" y="2010673"/>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95" name="Google Shape;495;ge9873785c9_0_73"/>
            <p:cNvGrpSpPr/>
            <p:nvPr/>
          </p:nvGrpSpPr>
          <p:grpSpPr>
            <a:xfrm flipH="1">
              <a:off x="10838558" y="2143319"/>
              <a:ext cx="222626" cy="222626"/>
              <a:chOff x="1389063" y="3748088"/>
              <a:chExt cx="336548" cy="336548"/>
            </a:xfrm>
          </p:grpSpPr>
          <p:sp>
            <p:nvSpPr>
              <p:cNvPr id="496" name="Google Shape;496;ge9873785c9_0_73"/>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97" name="Google Shape;497;ge9873785c9_0_73"/>
              <p:cNvSpPr/>
              <p:nvPr/>
            </p:nvSpPr>
            <p:spPr>
              <a:xfrm>
                <a:off x="1389063" y="3748088"/>
                <a:ext cx="336548" cy="336548"/>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98" name="Google Shape;498;ge9873785c9_0_73"/>
          <p:cNvGrpSpPr/>
          <p:nvPr/>
        </p:nvGrpSpPr>
        <p:grpSpPr>
          <a:xfrm>
            <a:off x="9912263" y="2954121"/>
            <a:ext cx="1281512" cy="487738"/>
            <a:chOff x="9912263" y="3185130"/>
            <a:chExt cx="1281512" cy="487738"/>
          </a:xfrm>
        </p:grpSpPr>
        <p:sp>
          <p:nvSpPr>
            <p:cNvPr id="499" name="Google Shape;499;ge9873785c9_0_73"/>
            <p:cNvSpPr/>
            <p:nvPr/>
          </p:nvSpPr>
          <p:spPr>
            <a:xfrm>
              <a:off x="9912263" y="3185130"/>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00" name="Google Shape;500;ge9873785c9_0_73"/>
            <p:cNvGrpSpPr/>
            <p:nvPr/>
          </p:nvGrpSpPr>
          <p:grpSpPr>
            <a:xfrm flipH="1">
              <a:off x="10823165" y="3301888"/>
              <a:ext cx="253844" cy="253843"/>
              <a:chOff x="3613150" y="3706813"/>
              <a:chExt cx="420690" cy="420688"/>
            </a:xfrm>
          </p:grpSpPr>
          <p:sp>
            <p:nvSpPr>
              <p:cNvPr id="501" name="Google Shape;501;ge9873785c9_0_73"/>
              <p:cNvSpPr/>
              <p:nvPr/>
            </p:nvSpPr>
            <p:spPr>
              <a:xfrm>
                <a:off x="3613150" y="3930650"/>
                <a:ext cx="420690"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2" name="Google Shape;502;ge9873785c9_0_73"/>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3" name="Google Shape;503;ge9873785c9_0_73"/>
              <p:cNvSpPr/>
              <p:nvPr/>
            </p:nvSpPr>
            <p:spPr>
              <a:xfrm>
                <a:off x="3736975" y="3706813"/>
                <a:ext cx="198437" cy="198438"/>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504" name="Google Shape;504;ge9873785c9_0_73"/>
          <p:cNvGrpSpPr/>
          <p:nvPr/>
        </p:nvGrpSpPr>
        <p:grpSpPr>
          <a:xfrm>
            <a:off x="9912263" y="3897569"/>
            <a:ext cx="1281512" cy="487738"/>
            <a:chOff x="9912263" y="3897569"/>
            <a:chExt cx="1281512" cy="487738"/>
          </a:xfrm>
        </p:grpSpPr>
        <p:sp>
          <p:nvSpPr>
            <p:cNvPr id="505" name="Google Shape;505;ge9873785c9_0_73"/>
            <p:cNvSpPr/>
            <p:nvPr/>
          </p:nvSpPr>
          <p:spPr>
            <a:xfrm flipH="1">
              <a:off x="9912263" y="3897569"/>
              <a:ext cx="1281512" cy="487738"/>
            </a:xfrm>
            <a:custGeom>
              <a:avLst/>
              <a:gdLst/>
              <a:ahLst/>
              <a:cxnLst/>
              <a:rect l="l" t="t" r="r" b="b"/>
              <a:pathLst>
                <a:path w="1281512" h="487738" extrusionOk="0">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06" name="Google Shape;506;ge9873785c9_0_73"/>
            <p:cNvGrpSpPr/>
            <p:nvPr/>
          </p:nvGrpSpPr>
          <p:grpSpPr>
            <a:xfrm>
              <a:off x="10813447" y="4076565"/>
              <a:ext cx="273404" cy="129987"/>
              <a:chOff x="4254500" y="2100263"/>
              <a:chExt cx="1906586" cy="906463"/>
            </a:xfrm>
          </p:grpSpPr>
          <p:sp>
            <p:nvSpPr>
              <p:cNvPr id="507" name="Google Shape;507;ge9873785c9_0_73"/>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8" name="Google Shape;508;ge9873785c9_0_73"/>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9" name="Google Shape;509;ge9873785c9_0_73"/>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pic>
        <p:nvPicPr>
          <p:cNvPr id="510" name="Google Shape;510;ge9873785c9_0_73"/>
          <p:cNvPicPr preferRelativeResize="0"/>
          <p:nvPr/>
        </p:nvPicPr>
        <p:blipFill rotWithShape="1">
          <a:blip r:embed="rId3">
            <a:alphaModFix/>
          </a:blip>
          <a:srcRect/>
          <a:stretch/>
        </p:blipFill>
        <p:spPr>
          <a:xfrm>
            <a:off x="2551283" y="860212"/>
            <a:ext cx="8975027" cy="5521745"/>
          </a:xfrm>
          <a:prstGeom prst="rect">
            <a:avLst/>
          </a:prstGeom>
          <a:noFill/>
          <a:ln>
            <a:noFill/>
          </a:ln>
        </p:spPr>
      </p:pic>
      <p:sp>
        <p:nvSpPr>
          <p:cNvPr id="511" name="Google Shape;511;ge9873785c9_0_73"/>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10</a:t>
            </a:r>
            <a:endParaRPr/>
          </a:p>
        </p:txBody>
      </p:sp>
      <p:sp>
        <p:nvSpPr>
          <p:cNvPr id="512" name="Google Shape;512;ge9873785c9_0_73"/>
          <p:cNvSpPr/>
          <p:nvPr/>
        </p:nvSpPr>
        <p:spPr>
          <a:xfrm>
            <a:off x="4211960" y="1543243"/>
            <a:ext cx="5700300" cy="3554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ge9873785c9_0_73"/>
          <p:cNvSpPr txBox="1"/>
          <p:nvPr/>
        </p:nvSpPr>
        <p:spPr>
          <a:xfrm>
            <a:off x="286998" y="2889550"/>
            <a:ext cx="2956200" cy="28014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Clr>
                <a:schemeClr val="dk1"/>
              </a:buClr>
              <a:buSzPts val="1100"/>
              <a:buFont typeface="Arial"/>
              <a:buNone/>
            </a:pPr>
            <a:r>
              <a:rPr lang="en-US">
                <a:solidFill>
                  <a:srgbClr val="F3F3F3"/>
                </a:solidFill>
                <a:latin typeface="Calibri"/>
                <a:ea typeface="Calibri"/>
                <a:cs typeface="Calibri"/>
                <a:sym typeface="Calibri"/>
              </a:rPr>
              <a:t>Random forest classifier is an </a:t>
            </a:r>
            <a:r>
              <a:rPr lang="en-US">
                <a:solidFill>
                  <a:srgbClr val="F3F3F3"/>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ensemble learning</a:t>
            </a:r>
            <a:r>
              <a:rPr lang="en-US">
                <a:solidFill>
                  <a:srgbClr val="F3F3F3"/>
                </a:solidFill>
                <a:latin typeface="Calibri"/>
                <a:ea typeface="Calibri"/>
                <a:cs typeface="Calibri"/>
                <a:sym typeface="Calibri"/>
              </a:rPr>
              <a:t> method for </a:t>
            </a:r>
            <a:r>
              <a:rPr lang="en-US">
                <a:solidFill>
                  <a:srgbClr val="F3F3F3"/>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classification</a:t>
            </a:r>
            <a:r>
              <a:rPr lang="en-US">
                <a:solidFill>
                  <a:srgbClr val="F3F3F3"/>
                </a:solidFill>
                <a:latin typeface="Calibri"/>
                <a:ea typeface="Calibri"/>
                <a:cs typeface="Calibri"/>
                <a:sym typeface="Calibri"/>
              </a:rPr>
              <a:t>, </a:t>
            </a:r>
            <a:r>
              <a:rPr lang="en-US">
                <a:solidFill>
                  <a:srgbClr val="F3F3F3"/>
                </a:solidFill>
                <a:uFill>
                  <a:noFill/>
                </a:uFill>
                <a:latin typeface="Calibri"/>
                <a:ea typeface="Calibri"/>
                <a:cs typeface="Calibri"/>
                <a:sym typeface="Calibri"/>
                <a:hlinkClick r:id="rId6">
                  <a:extLst>
                    <a:ext uri="{A12FA001-AC4F-418D-AE19-62706E023703}">
                      <ahyp:hlinkClr xmlns:ahyp="http://schemas.microsoft.com/office/drawing/2018/hyperlinkcolor" val="tx"/>
                    </a:ext>
                  </a:extLst>
                </a:hlinkClick>
              </a:rPr>
              <a:t>regression</a:t>
            </a:r>
            <a:r>
              <a:rPr lang="en-US">
                <a:solidFill>
                  <a:srgbClr val="F3F3F3"/>
                </a:solidFill>
                <a:latin typeface="Calibri"/>
                <a:ea typeface="Calibri"/>
                <a:cs typeface="Calibri"/>
                <a:sym typeface="Calibri"/>
              </a:rPr>
              <a:t> and other tasks that operates by constructing a multitude of </a:t>
            </a:r>
            <a:r>
              <a:rPr lang="en-US">
                <a:solidFill>
                  <a:srgbClr val="F3F3F3"/>
                </a:solidFill>
                <a:uFill>
                  <a:noFill/>
                </a:uFill>
                <a:latin typeface="Calibri"/>
                <a:ea typeface="Calibri"/>
                <a:cs typeface="Calibri"/>
                <a:sym typeface="Calibri"/>
                <a:hlinkClick r:id="rId7">
                  <a:extLst>
                    <a:ext uri="{A12FA001-AC4F-418D-AE19-62706E023703}">
                      <ahyp:hlinkClr xmlns:ahyp="http://schemas.microsoft.com/office/drawing/2018/hyperlinkcolor" val="tx"/>
                    </a:ext>
                  </a:extLst>
                </a:hlinkClick>
              </a:rPr>
              <a:t>decision trees</a:t>
            </a:r>
            <a:r>
              <a:rPr lang="en-US">
                <a:solidFill>
                  <a:srgbClr val="F3F3F3"/>
                </a:solidFill>
                <a:latin typeface="Calibri"/>
                <a:ea typeface="Calibri"/>
                <a:cs typeface="Calibri"/>
                <a:sym typeface="Calibri"/>
              </a:rPr>
              <a:t> at training time. For classification tasks, the output of the random forest is the class selected by most trees.</a:t>
            </a:r>
            <a:endParaRPr>
              <a:solidFill>
                <a:srgbClr val="F3F3F3"/>
              </a:solidFill>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a:solidFill>
                  <a:srgbClr val="F3F3F3"/>
                </a:solidFill>
                <a:latin typeface="Calibri"/>
                <a:ea typeface="Calibri"/>
                <a:cs typeface="Calibri"/>
                <a:sym typeface="Calibri"/>
              </a:rPr>
              <a:t>In the current project we used </a:t>
            </a:r>
            <a:r>
              <a:rPr lang="en-US" i="1">
                <a:solidFill>
                  <a:srgbClr val="F3F3F3"/>
                </a:solidFill>
                <a:latin typeface="Calibri"/>
                <a:ea typeface="Calibri"/>
                <a:cs typeface="Calibri"/>
                <a:sym typeface="Calibri"/>
              </a:rPr>
              <a:t>sklearn.tree.DecisionTreeClassifier()</a:t>
            </a:r>
            <a:r>
              <a:rPr lang="en-US">
                <a:solidFill>
                  <a:srgbClr val="F3F3F3"/>
                </a:solidFill>
                <a:latin typeface="Calibri"/>
                <a:ea typeface="Calibri"/>
                <a:cs typeface="Calibri"/>
                <a:sym typeface="Calibri"/>
              </a:rPr>
              <a:t> function with its default parameters. In the current project we used </a:t>
            </a:r>
            <a:r>
              <a:rPr lang="en-US" i="1">
                <a:solidFill>
                  <a:srgbClr val="F3F3F3"/>
                </a:solidFill>
                <a:latin typeface="Calibri"/>
                <a:ea typeface="Calibri"/>
                <a:cs typeface="Calibri"/>
                <a:sym typeface="Calibri"/>
              </a:rPr>
              <a:t>sklearn.ensemble.RandomForestClassifier()</a:t>
            </a:r>
            <a:r>
              <a:rPr lang="en-US" sz="1250" b="1" i="1">
                <a:solidFill>
                  <a:srgbClr val="F3F3F3"/>
                </a:solidFill>
                <a:latin typeface="Courier New"/>
                <a:ea typeface="Courier New"/>
                <a:cs typeface="Courier New"/>
                <a:sym typeface="Courier New"/>
              </a:rPr>
              <a:t> </a:t>
            </a:r>
            <a:r>
              <a:rPr lang="en-US">
                <a:solidFill>
                  <a:srgbClr val="F3F3F3"/>
                </a:solidFill>
                <a:latin typeface="Calibri"/>
                <a:ea typeface="Calibri"/>
                <a:cs typeface="Calibri"/>
                <a:sym typeface="Calibri"/>
              </a:rPr>
              <a:t>function with its default parameters.</a:t>
            </a:r>
            <a:endParaRPr sz="1600">
              <a:solidFill>
                <a:srgbClr val="F3F3F3"/>
              </a:solidFill>
              <a:latin typeface="Quattrocento Sans"/>
              <a:ea typeface="Quattrocento Sans"/>
              <a:cs typeface="Quattrocento Sans"/>
              <a:sym typeface="Quattrocento Sans"/>
            </a:endParaRPr>
          </a:p>
        </p:txBody>
      </p:sp>
      <p:sp>
        <p:nvSpPr>
          <p:cNvPr id="514" name="Google Shape;514;ge9873785c9_0_73"/>
          <p:cNvSpPr txBox="1"/>
          <p:nvPr/>
        </p:nvSpPr>
        <p:spPr>
          <a:xfrm>
            <a:off x="647702" y="387575"/>
            <a:ext cx="47451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a:solidFill>
                  <a:srgbClr val="FFFFFF"/>
                </a:solidFill>
                <a:latin typeface="Century Gothic"/>
                <a:ea typeface="Century Gothic"/>
                <a:cs typeface="Century Gothic"/>
                <a:sym typeface="Century Gothic"/>
              </a:rPr>
              <a:t>RANDOM FOREST </a:t>
            </a:r>
            <a:endParaRPr/>
          </a:p>
        </p:txBody>
      </p:sp>
      <p:cxnSp>
        <p:nvCxnSpPr>
          <p:cNvPr id="515" name="Google Shape;515;ge9873785c9_0_73"/>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516" name="Google Shape;516;ge9873785c9_0_73"/>
          <p:cNvGrpSpPr/>
          <p:nvPr/>
        </p:nvGrpSpPr>
        <p:grpSpPr>
          <a:xfrm>
            <a:off x="8881099" y="3621101"/>
            <a:ext cx="414492" cy="197065"/>
            <a:chOff x="4254500" y="2100263"/>
            <a:chExt cx="1906586" cy="906463"/>
          </a:xfrm>
        </p:grpSpPr>
        <p:sp>
          <p:nvSpPr>
            <p:cNvPr id="517" name="Google Shape;517;ge9873785c9_0_73"/>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18" name="Google Shape;518;ge9873785c9_0_73"/>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19" name="Google Shape;519;ge9873785c9_0_73"/>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520" name="Google Shape;520;ge9873785c9_0_73"/>
          <p:cNvPicPr preferRelativeResize="0"/>
          <p:nvPr/>
        </p:nvPicPr>
        <p:blipFill>
          <a:blip r:embed="rId8">
            <a:alphaModFix/>
          </a:blip>
          <a:stretch>
            <a:fillRect/>
          </a:stretch>
        </p:blipFill>
        <p:spPr>
          <a:xfrm>
            <a:off x="4211950" y="1853123"/>
            <a:ext cx="5700300" cy="29588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e9873785c9_0_5"/>
          <p:cNvSpPr/>
          <p:nvPr/>
        </p:nvSpPr>
        <p:spPr>
          <a:xfrm>
            <a:off x="0" y="0"/>
            <a:ext cx="6096000" cy="6858000"/>
          </a:xfrm>
          <a:prstGeom prst="rect">
            <a:avLst/>
          </a:prstGeom>
          <a:solidFill>
            <a:srgbClr val="30353F">
              <a:alpha val="8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26" name="Google Shape;526;ge9873785c9_0_5"/>
          <p:cNvGrpSpPr/>
          <p:nvPr/>
        </p:nvGrpSpPr>
        <p:grpSpPr>
          <a:xfrm>
            <a:off x="9912263" y="2010673"/>
            <a:ext cx="1281512" cy="487738"/>
            <a:chOff x="9912263" y="2010673"/>
            <a:chExt cx="1281512" cy="487738"/>
          </a:xfrm>
        </p:grpSpPr>
        <p:sp>
          <p:nvSpPr>
            <p:cNvPr id="527" name="Google Shape;527;ge9873785c9_0_5"/>
            <p:cNvSpPr/>
            <p:nvPr/>
          </p:nvSpPr>
          <p:spPr>
            <a:xfrm>
              <a:off x="9912263" y="2010673"/>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28" name="Google Shape;528;ge9873785c9_0_5"/>
            <p:cNvGrpSpPr/>
            <p:nvPr/>
          </p:nvGrpSpPr>
          <p:grpSpPr>
            <a:xfrm flipH="1">
              <a:off x="10838558" y="2143319"/>
              <a:ext cx="222626" cy="222626"/>
              <a:chOff x="1389063" y="3748088"/>
              <a:chExt cx="336548" cy="336548"/>
            </a:xfrm>
          </p:grpSpPr>
          <p:sp>
            <p:nvSpPr>
              <p:cNvPr id="529" name="Google Shape;529;ge9873785c9_0_5"/>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30" name="Google Shape;530;ge9873785c9_0_5"/>
              <p:cNvSpPr/>
              <p:nvPr/>
            </p:nvSpPr>
            <p:spPr>
              <a:xfrm>
                <a:off x="1389063" y="3748088"/>
                <a:ext cx="336548" cy="336548"/>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531" name="Google Shape;531;ge9873785c9_0_5"/>
          <p:cNvGrpSpPr/>
          <p:nvPr/>
        </p:nvGrpSpPr>
        <p:grpSpPr>
          <a:xfrm>
            <a:off x="9912263" y="2954121"/>
            <a:ext cx="1281512" cy="487738"/>
            <a:chOff x="9912263" y="3185130"/>
            <a:chExt cx="1281512" cy="487738"/>
          </a:xfrm>
        </p:grpSpPr>
        <p:sp>
          <p:nvSpPr>
            <p:cNvPr id="532" name="Google Shape;532;ge9873785c9_0_5"/>
            <p:cNvSpPr/>
            <p:nvPr/>
          </p:nvSpPr>
          <p:spPr>
            <a:xfrm>
              <a:off x="9912263" y="3185130"/>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33" name="Google Shape;533;ge9873785c9_0_5"/>
            <p:cNvGrpSpPr/>
            <p:nvPr/>
          </p:nvGrpSpPr>
          <p:grpSpPr>
            <a:xfrm flipH="1">
              <a:off x="10823165" y="3301888"/>
              <a:ext cx="253844" cy="253843"/>
              <a:chOff x="3613150" y="3706813"/>
              <a:chExt cx="420690" cy="420688"/>
            </a:xfrm>
          </p:grpSpPr>
          <p:sp>
            <p:nvSpPr>
              <p:cNvPr id="534" name="Google Shape;534;ge9873785c9_0_5"/>
              <p:cNvSpPr/>
              <p:nvPr/>
            </p:nvSpPr>
            <p:spPr>
              <a:xfrm>
                <a:off x="3613150" y="3930650"/>
                <a:ext cx="420690"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35" name="Google Shape;535;ge9873785c9_0_5"/>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36" name="Google Shape;536;ge9873785c9_0_5"/>
              <p:cNvSpPr/>
              <p:nvPr/>
            </p:nvSpPr>
            <p:spPr>
              <a:xfrm>
                <a:off x="3736975" y="3706813"/>
                <a:ext cx="198437" cy="198438"/>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537" name="Google Shape;537;ge9873785c9_0_5"/>
          <p:cNvGrpSpPr/>
          <p:nvPr/>
        </p:nvGrpSpPr>
        <p:grpSpPr>
          <a:xfrm>
            <a:off x="9912263" y="3897569"/>
            <a:ext cx="1281512" cy="487738"/>
            <a:chOff x="9912263" y="3897569"/>
            <a:chExt cx="1281512" cy="487738"/>
          </a:xfrm>
        </p:grpSpPr>
        <p:sp>
          <p:nvSpPr>
            <p:cNvPr id="538" name="Google Shape;538;ge9873785c9_0_5"/>
            <p:cNvSpPr/>
            <p:nvPr/>
          </p:nvSpPr>
          <p:spPr>
            <a:xfrm flipH="1">
              <a:off x="9912263" y="3897569"/>
              <a:ext cx="1281512" cy="487738"/>
            </a:xfrm>
            <a:custGeom>
              <a:avLst/>
              <a:gdLst/>
              <a:ahLst/>
              <a:cxnLst/>
              <a:rect l="l" t="t" r="r" b="b"/>
              <a:pathLst>
                <a:path w="1281512" h="487738" extrusionOk="0">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39" name="Google Shape;539;ge9873785c9_0_5"/>
            <p:cNvGrpSpPr/>
            <p:nvPr/>
          </p:nvGrpSpPr>
          <p:grpSpPr>
            <a:xfrm>
              <a:off x="10813447" y="4076565"/>
              <a:ext cx="273404" cy="129987"/>
              <a:chOff x="4254500" y="2100263"/>
              <a:chExt cx="1906586" cy="906463"/>
            </a:xfrm>
          </p:grpSpPr>
          <p:sp>
            <p:nvSpPr>
              <p:cNvPr id="540" name="Google Shape;540;ge9873785c9_0_5"/>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41" name="Google Shape;541;ge9873785c9_0_5"/>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42" name="Google Shape;542;ge9873785c9_0_5"/>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pic>
        <p:nvPicPr>
          <p:cNvPr id="543" name="Google Shape;543;ge9873785c9_0_5"/>
          <p:cNvPicPr preferRelativeResize="0"/>
          <p:nvPr/>
        </p:nvPicPr>
        <p:blipFill rotWithShape="1">
          <a:blip r:embed="rId3">
            <a:alphaModFix/>
          </a:blip>
          <a:srcRect/>
          <a:stretch/>
        </p:blipFill>
        <p:spPr>
          <a:xfrm>
            <a:off x="2551283" y="860212"/>
            <a:ext cx="8975027" cy="5521745"/>
          </a:xfrm>
          <a:prstGeom prst="rect">
            <a:avLst/>
          </a:prstGeom>
          <a:noFill/>
          <a:ln>
            <a:noFill/>
          </a:ln>
        </p:spPr>
      </p:pic>
      <p:sp>
        <p:nvSpPr>
          <p:cNvPr id="544" name="Google Shape;544;ge9873785c9_0_5"/>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10</a:t>
            </a:r>
            <a:endParaRPr/>
          </a:p>
        </p:txBody>
      </p:sp>
      <p:sp>
        <p:nvSpPr>
          <p:cNvPr id="545" name="Google Shape;545;ge9873785c9_0_5"/>
          <p:cNvSpPr/>
          <p:nvPr/>
        </p:nvSpPr>
        <p:spPr>
          <a:xfrm>
            <a:off x="4211960" y="1543243"/>
            <a:ext cx="5700300" cy="3554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6" name="Google Shape;546;ge9873785c9_0_5"/>
          <p:cNvSpPr txBox="1"/>
          <p:nvPr/>
        </p:nvSpPr>
        <p:spPr>
          <a:xfrm>
            <a:off x="241373" y="2889550"/>
            <a:ext cx="3001800" cy="36633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Clr>
                <a:schemeClr val="dk1"/>
              </a:buClr>
              <a:buSzPts val="1100"/>
              <a:buFont typeface="Arial"/>
              <a:buNone/>
            </a:pPr>
            <a:r>
              <a:rPr lang="en-US">
                <a:solidFill>
                  <a:srgbClr val="F3F3F3"/>
                </a:solidFill>
                <a:latin typeface="Calibri"/>
                <a:ea typeface="Calibri"/>
                <a:cs typeface="Calibri"/>
                <a:sym typeface="Calibri"/>
              </a:rPr>
              <a:t>The k-nearest neighbors algorithm is a non-parametric classification method that uses k closest points to perform classification. As the output the model is classifying the test set to one of the known classes of the training set. An object is classified by a plurality vote of its neighbors, with the object being assigned to the class most common among its k nearest neighbors (k is a positive </a:t>
            </a:r>
            <a:r>
              <a:rPr lang="en-US">
                <a:solidFill>
                  <a:srgbClr val="F3F3F3"/>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integer</a:t>
            </a:r>
            <a:r>
              <a:rPr lang="en-US">
                <a:solidFill>
                  <a:srgbClr val="F3F3F3"/>
                </a:solidFill>
                <a:latin typeface="Calibri"/>
                <a:ea typeface="Calibri"/>
                <a:cs typeface="Calibri"/>
                <a:sym typeface="Calibri"/>
              </a:rPr>
              <a:t>, typically small). If k = 1, then the object is simply assigned to the class of that single nearest neighbor. In our model we used </a:t>
            </a:r>
            <a:r>
              <a:rPr lang="en-US" i="1">
                <a:solidFill>
                  <a:srgbClr val="F3F3F3"/>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sklearn.neighbors</a:t>
            </a:r>
            <a:r>
              <a:rPr lang="en-US" i="1">
                <a:solidFill>
                  <a:srgbClr val="F3F3F3"/>
                </a:solidFill>
                <a:latin typeface="Calibri"/>
                <a:ea typeface="Calibri"/>
                <a:cs typeface="Calibri"/>
                <a:sym typeface="Calibri"/>
              </a:rPr>
              <a:t>.KNeighborsClassifier() </a:t>
            </a:r>
            <a:r>
              <a:rPr lang="en-US">
                <a:solidFill>
                  <a:srgbClr val="F3F3F3"/>
                </a:solidFill>
                <a:latin typeface="Calibri"/>
                <a:ea typeface="Calibri"/>
                <a:cs typeface="Calibri"/>
                <a:sym typeface="Calibri"/>
              </a:rPr>
              <a:t>function with its default settings with n_neighbors=5. </a:t>
            </a:r>
            <a:endParaRPr sz="1600">
              <a:solidFill>
                <a:srgbClr val="F3F3F3"/>
              </a:solidFill>
            </a:endParaRPr>
          </a:p>
        </p:txBody>
      </p:sp>
      <p:sp>
        <p:nvSpPr>
          <p:cNvPr id="547" name="Google Shape;547;ge9873785c9_0_5"/>
          <p:cNvSpPr txBox="1"/>
          <p:nvPr/>
        </p:nvSpPr>
        <p:spPr>
          <a:xfrm>
            <a:off x="646421" y="1389021"/>
            <a:ext cx="30018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a:solidFill>
                  <a:srgbClr val="FFFFFF"/>
                </a:solidFill>
                <a:latin typeface="Century Gothic"/>
                <a:ea typeface="Century Gothic"/>
                <a:cs typeface="Century Gothic"/>
                <a:sym typeface="Century Gothic"/>
              </a:rPr>
              <a:t>KNN</a:t>
            </a:r>
            <a:endParaRPr/>
          </a:p>
        </p:txBody>
      </p:sp>
      <p:cxnSp>
        <p:nvCxnSpPr>
          <p:cNvPr id="548" name="Google Shape;548;ge9873785c9_0_5"/>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549" name="Google Shape;549;ge9873785c9_0_5"/>
          <p:cNvGrpSpPr/>
          <p:nvPr/>
        </p:nvGrpSpPr>
        <p:grpSpPr>
          <a:xfrm>
            <a:off x="8881099" y="3621101"/>
            <a:ext cx="414492" cy="197065"/>
            <a:chOff x="4254500" y="2100263"/>
            <a:chExt cx="1906586" cy="906463"/>
          </a:xfrm>
        </p:grpSpPr>
        <p:sp>
          <p:nvSpPr>
            <p:cNvPr id="550" name="Google Shape;550;ge9873785c9_0_5"/>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51" name="Google Shape;551;ge9873785c9_0_5"/>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52" name="Google Shape;552;ge9873785c9_0_5"/>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553" name="Google Shape;553;ge9873785c9_0_5"/>
          <p:cNvPicPr preferRelativeResize="0"/>
          <p:nvPr/>
        </p:nvPicPr>
        <p:blipFill>
          <a:blip r:embed="rId6">
            <a:alphaModFix/>
          </a:blip>
          <a:stretch>
            <a:fillRect/>
          </a:stretch>
        </p:blipFill>
        <p:spPr>
          <a:xfrm>
            <a:off x="4315550" y="1752600"/>
            <a:ext cx="5520500" cy="28865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p:nvPr/>
        </p:nvSpPr>
        <p:spPr>
          <a:xfrm>
            <a:off x="11907454" y="6481180"/>
            <a:ext cx="27764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1</a:t>
            </a:r>
            <a:endParaRPr sz="1400" b="1">
              <a:solidFill>
                <a:schemeClr val="lt1"/>
              </a:solidFill>
              <a:latin typeface="Quattrocento Sans"/>
              <a:ea typeface="Quattrocento Sans"/>
              <a:cs typeface="Quattrocento Sans"/>
              <a:sym typeface="Quattrocento Sans"/>
            </a:endParaRPr>
          </a:p>
        </p:txBody>
      </p:sp>
      <p:sp>
        <p:nvSpPr>
          <p:cNvPr id="107" name="Google Shape;107;p2"/>
          <p:cNvSpPr txBox="1"/>
          <p:nvPr/>
        </p:nvSpPr>
        <p:spPr>
          <a:xfrm>
            <a:off x="381000" y="6345823"/>
            <a:ext cx="691536"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u="none">
                <a:solidFill>
                  <a:srgbClr val="1F2229"/>
                </a:solidFill>
                <a:latin typeface="Quattrocento Sans"/>
                <a:ea typeface="Quattrocento Sans"/>
                <a:cs typeface="Quattrocento Sans"/>
                <a:sym typeface="Quattrocento Sans"/>
              </a:rPr>
              <a:t>Your logo</a:t>
            </a:r>
            <a:endParaRPr/>
          </a:p>
        </p:txBody>
      </p:sp>
      <p:sp>
        <p:nvSpPr>
          <p:cNvPr id="108" name="Google Shape;108;p2"/>
          <p:cNvSpPr txBox="1"/>
          <p:nvPr/>
        </p:nvSpPr>
        <p:spPr>
          <a:xfrm>
            <a:off x="5054050" y="728200"/>
            <a:ext cx="24333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30353F"/>
                </a:solidFill>
                <a:latin typeface="Century Gothic"/>
                <a:ea typeface="Century Gothic"/>
                <a:cs typeface="Century Gothic"/>
                <a:sym typeface="Century Gothic"/>
              </a:rPr>
              <a:t>INFORMED DECISION MAKING</a:t>
            </a:r>
            <a:endParaRPr/>
          </a:p>
        </p:txBody>
      </p:sp>
      <p:sp>
        <p:nvSpPr>
          <p:cNvPr id="109" name="Google Shape;109;p2"/>
          <p:cNvSpPr txBox="1"/>
          <p:nvPr/>
        </p:nvSpPr>
        <p:spPr>
          <a:xfrm>
            <a:off x="8970398" y="759400"/>
            <a:ext cx="2302800" cy="27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30353F"/>
                </a:solidFill>
                <a:latin typeface="Century Gothic"/>
                <a:ea typeface="Century Gothic"/>
                <a:cs typeface="Century Gothic"/>
                <a:sym typeface="Century Gothic"/>
              </a:rPr>
              <a:t>BOOKING  DETAILS</a:t>
            </a:r>
            <a:endParaRPr sz="1800">
              <a:solidFill>
                <a:srgbClr val="30353F"/>
              </a:solidFill>
              <a:latin typeface="Century Gothic"/>
              <a:ea typeface="Century Gothic"/>
              <a:cs typeface="Century Gothic"/>
              <a:sym typeface="Century Gothic"/>
            </a:endParaRPr>
          </a:p>
        </p:txBody>
      </p:sp>
      <p:sp>
        <p:nvSpPr>
          <p:cNvPr id="110" name="Google Shape;110;p2"/>
          <p:cNvSpPr/>
          <p:nvPr/>
        </p:nvSpPr>
        <p:spPr>
          <a:xfrm>
            <a:off x="5014510" y="2534138"/>
            <a:ext cx="2163000" cy="3472200"/>
          </a:xfrm>
          <a:prstGeom prst="rect">
            <a:avLst/>
          </a:prstGeom>
          <a:gradFill>
            <a:gsLst>
              <a:gs pos="0">
                <a:srgbClr val="98A3AD"/>
              </a:gs>
              <a:gs pos="100000">
                <a:srgbClr val="98A3AD">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11" name="Google Shape;111;p2"/>
          <p:cNvGrpSpPr/>
          <p:nvPr/>
        </p:nvGrpSpPr>
        <p:grpSpPr>
          <a:xfrm>
            <a:off x="4255759" y="1257275"/>
            <a:ext cx="3680222" cy="2453482"/>
            <a:chOff x="4064749" y="1192972"/>
            <a:chExt cx="4062503" cy="2708336"/>
          </a:xfrm>
        </p:grpSpPr>
        <p:grpSp>
          <p:nvGrpSpPr>
            <p:cNvPr id="112" name="Google Shape;112;p2"/>
            <p:cNvGrpSpPr/>
            <p:nvPr/>
          </p:nvGrpSpPr>
          <p:grpSpPr>
            <a:xfrm>
              <a:off x="4064749" y="1192972"/>
              <a:ext cx="4062503" cy="2708336"/>
              <a:chOff x="4064749" y="1192972"/>
              <a:chExt cx="4062503" cy="2708336"/>
            </a:xfrm>
          </p:grpSpPr>
          <p:graphicFrame>
            <p:nvGraphicFramePr>
              <p:cNvPr id="113" name="Google Shape;113;p2"/>
              <p:cNvGraphicFramePr/>
              <p:nvPr/>
            </p:nvGraphicFramePr>
            <p:xfrm>
              <a:off x="4064749" y="1192972"/>
              <a:ext cx="4062503" cy="2708336"/>
            </p:xfrm>
            <a:graphic>
              <a:graphicData uri="http://schemas.openxmlformats.org/drawingml/2006/chart">
                <c:chart xmlns:c="http://schemas.openxmlformats.org/drawingml/2006/chart" xmlns:r="http://schemas.openxmlformats.org/officeDocument/2006/relationships" r:id="rId3"/>
              </a:graphicData>
            </a:graphic>
          </p:graphicFrame>
          <p:sp>
            <p:nvSpPr>
              <p:cNvPr id="114" name="Google Shape;114;p2"/>
              <p:cNvSpPr/>
              <p:nvPr/>
            </p:nvSpPr>
            <p:spPr>
              <a:xfrm>
                <a:off x="5302166" y="1753306"/>
                <a:ext cx="1587668" cy="158766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115" name="Google Shape;115;p2"/>
            <p:cNvSpPr/>
            <p:nvPr/>
          </p:nvSpPr>
          <p:spPr>
            <a:xfrm>
              <a:off x="5708499" y="2119338"/>
              <a:ext cx="775002" cy="855603"/>
            </a:xfrm>
            <a:custGeom>
              <a:avLst/>
              <a:gdLst/>
              <a:ahLst/>
              <a:cxnLst/>
              <a:rect l="l" t="t" r="r" b="b"/>
              <a:pathLst>
                <a:path w="1800" h="2048" extrusionOk="0">
                  <a:moveTo>
                    <a:pt x="1176" y="1011"/>
                  </a:moveTo>
                  <a:cubicBezTo>
                    <a:pt x="1334" y="916"/>
                    <a:pt x="1440" y="742"/>
                    <a:pt x="1440" y="544"/>
                  </a:cubicBezTo>
                  <a:cubicBezTo>
                    <a:pt x="1440" y="244"/>
                    <a:pt x="1198" y="0"/>
                    <a:pt x="900" y="0"/>
                  </a:cubicBezTo>
                  <a:cubicBezTo>
                    <a:pt x="602" y="0"/>
                    <a:pt x="360" y="244"/>
                    <a:pt x="360" y="544"/>
                  </a:cubicBezTo>
                  <a:cubicBezTo>
                    <a:pt x="360" y="742"/>
                    <a:pt x="466" y="916"/>
                    <a:pt x="624" y="1011"/>
                  </a:cubicBezTo>
                  <a:cubicBezTo>
                    <a:pt x="269" y="1125"/>
                    <a:pt x="0" y="1460"/>
                    <a:pt x="0" y="1868"/>
                  </a:cubicBezTo>
                  <a:cubicBezTo>
                    <a:pt x="0" y="1967"/>
                    <a:pt x="81" y="2048"/>
                    <a:pt x="180" y="2048"/>
                  </a:cubicBezTo>
                  <a:cubicBezTo>
                    <a:pt x="197" y="2048"/>
                    <a:pt x="1577" y="2048"/>
                    <a:pt x="1620" y="2048"/>
                  </a:cubicBezTo>
                  <a:cubicBezTo>
                    <a:pt x="1719" y="2048"/>
                    <a:pt x="1800" y="1967"/>
                    <a:pt x="1800" y="1868"/>
                  </a:cubicBezTo>
                  <a:cubicBezTo>
                    <a:pt x="1800" y="1460"/>
                    <a:pt x="1531" y="1125"/>
                    <a:pt x="1176" y="1011"/>
                  </a:cubicBezTo>
                  <a:close/>
                  <a:moveTo>
                    <a:pt x="480" y="544"/>
                  </a:moveTo>
                  <a:cubicBezTo>
                    <a:pt x="480" y="310"/>
                    <a:pt x="668" y="120"/>
                    <a:pt x="900" y="120"/>
                  </a:cubicBezTo>
                  <a:cubicBezTo>
                    <a:pt x="1132" y="120"/>
                    <a:pt x="1320" y="310"/>
                    <a:pt x="1320" y="544"/>
                  </a:cubicBezTo>
                  <a:cubicBezTo>
                    <a:pt x="1320" y="778"/>
                    <a:pt x="1132" y="968"/>
                    <a:pt x="900" y="968"/>
                  </a:cubicBezTo>
                  <a:cubicBezTo>
                    <a:pt x="668" y="968"/>
                    <a:pt x="480" y="778"/>
                    <a:pt x="480" y="544"/>
                  </a:cubicBezTo>
                  <a:close/>
                  <a:moveTo>
                    <a:pt x="1012" y="1096"/>
                  </a:moveTo>
                  <a:cubicBezTo>
                    <a:pt x="900" y="1190"/>
                    <a:pt x="900" y="1190"/>
                    <a:pt x="900" y="1190"/>
                  </a:cubicBezTo>
                  <a:cubicBezTo>
                    <a:pt x="788" y="1096"/>
                    <a:pt x="788" y="1096"/>
                    <a:pt x="788" y="1096"/>
                  </a:cubicBezTo>
                  <a:cubicBezTo>
                    <a:pt x="824" y="1091"/>
                    <a:pt x="862" y="1088"/>
                    <a:pt x="900" y="1088"/>
                  </a:cubicBezTo>
                  <a:cubicBezTo>
                    <a:pt x="938" y="1088"/>
                    <a:pt x="976" y="1091"/>
                    <a:pt x="1012" y="1096"/>
                  </a:cubicBezTo>
                  <a:close/>
                  <a:moveTo>
                    <a:pt x="729" y="1928"/>
                  </a:moveTo>
                  <a:cubicBezTo>
                    <a:pt x="180" y="1928"/>
                    <a:pt x="180" y="1928"/>
                    <a:pt x="180" y="1928"/>
                  </a:cubicBezTo>
                  <a:cubicBezTo>
                    <a:pt x="147" y="1928"/>
                    <a:pt x="120" y="1901"/>
                    <a:pt x="120" y="1868"/>
                  </a:cubicBezTo>
                  <a:cubicBezTo>
                    <a:pt x="120" y="1619"/>
                    <a:pt x="237" y="1397"/>
                    <a:pt x="419" y="1254"/>
                  </a:cubicBezTo>
                  <a:cubicBezTo>
                    <a:pt x="610" y="1541"/>
                    <a:pt x="610" y="1541"/>
                    <a:pt x="610" y="1541"/>
                  </a:cubicBezTo>
                  <a:cubicBezTo>
                    <a:pt x="631" y="1573"/>
                    <a:pt x="676" y="1577"/>
                    <a:pt x="702" y="1550"/>
                  </a:cubicBezTo>
                  <a:cubicBezTo>
                    <a:pt x="724" y="1529"/>
                    <a:pt x="724" y="1529"/>
                    <a:pt x="724" y="1529"/>
                  </a:cubicBezTo>
                  <a:cubicBezTo>
                    <a:pt x="778" y="1637"/>
                    <a:pt x="778" y="1637"/>
                    <a:pt x="778" y="1637"/>
                  </a:cubicBezTo>
                  <a:lnTo>
                    <a:pt x="729" y="1928"/>
                  </a:lnTo>
                  <a:close/>
                  <a:moveTo>
                    <a:pt x="698" y="1385"/>
                  </a:moveTo>
                  <a:cubicBezTo>
                    <a:pt x="698" y="1385"/>
                    <a:pt x="698" y="1385"/>
                    <a:pt x="698" y="1385"/>
                  </a:cubicBezTo>
                  <a:cubicBezTo>
                    <a:pt x="669" y="1414"/>
                    <a:pt x="669" y="1414"/>
                    <a:pt x="669" y="1414"/>
                  </a:cubicBezTo>
                  <a:cubicBezTo>
                    <a:pt x="519" y="1188"/>
                    <a:pt x="519" y="1188"/>
                    <a:pt x="519" y="1188"/>
                  </a:cubicBezTo>
                  <a:cubicBezTo>
                    <a:pt x="559" y="1165"/>
                    <a:pt x="601" y="1146"/>
                    <a:pt x="645" y="1131"/>
                  </a:cubicBezTo>
                  <a:cubicBezTo>
                    <a:pt x="650" y="1138"/>
                    <a:pt x="640" y="1129"/>
                    <a:pt x="811" y="1272"/>
                  </a:cubicBezTo>
                  <a:lnTo>
                    <a:pt x="698" y="1385"/>
                  </a:lnTo>
                  <a:close/>
                  <a:moveTo>
                    <a:pt x="851" y="1928"/>
                  </a:moveTo>
                  <a:cubicBezTo>
                    <a:pt x="899" y="1638"/>
                    <a:pt x="899" y="1638"/>
                    <a:pt x="899" y="1638"/>
                  </a:cubicBezTo>
                  <a:cubicBezTo>
                    <a:pt x="900" y="1635"/>
                    <a:pt x="900" y="1631"/>
                    <a:pt x="900" y="1628"/>
                  </a:cubicBezTo>
                  <a:cubicBezTo>
                    <a:pt x="900" y="1631"/>
                    <a:pt x="900" y="1635"/>
                    <a:pt x="901" y="1638"/>
                  </a:cubicBezTo>
                  <a:cubicBezTo>
                    <a:pt x="949" y="1928"/>
                    <a:pt x="949" y="1928"/>
                    <a:pt x="949" y="1928"/>
                  </a:cubicBezTo>
                  <a:lnTo>
                    <a:pt x="851" y="1928"/>
                  </a:lnTo>
                  <a:close/>
                  <a:moveTo>
                    <a:pt x="906" y="1601"/>
                  </a:moveTo>
                  <a:cubicBezTo>
                    <a:pt x="902" y="1610"/>
                    <a:pt x="900" y="1619"/>
                    <a:pt x="900" y="1628"/>
                  </a:cubicBezTo>
                  <a:cubicBezTo>
                    <a:pt x="900" y="1619"/>
                    <a:pt x="898" y="1610"/>
                    <a:pt x="894" y="1601"/>
                  </a:cubicBezTo>
                  <a:cubicBezTo>
                    <a:pt x="813" y="1440"/>
                    <a:pt x="813" y="1440"/>
                    <a:pt x="813" y="1440"/>
                  </a:cubicBezTo>
                  <a:cubicBezTo>
                    <a:pt x="900" y="1353"/>
                    <a:pt x="900" y="1353"/>
                    <a:pt x="900" y="1353"/>
                  </a:cubicBezTo>
                  <a:cubicBezTo>
                    <a:pt x="987" y="1440"/>
                    <a:pt x="987" y="1440"/>
                    <a:pt x="987" y="1440"/>
                  </a:cubicBezTo>
                  <a:lnTo>
                    <a:pt x="906" y="1601"/>
                  </a:lnTo>
                  <a:close/>
                  <a:moveTo>
                    <a:pt x="1155" y="1131"/>
                  </a:moveTo>
                  <a:cubicBezTo>
                    <a:pt x="1205" y="1148"/>
                    <a:pt x="1253" y="1171"/>
                    <a:pt x="1298" y="1197"/>
                  </a:cubicBezTo>
                  <a:cubicBezTo>
                    <a:pt x="1134" y="1417"/>
                    <a:pt x="1134" y="1417"/>
                    <a:pt x="1134" y="1417"/>
                  </a:cubicBezTo>
                  <a:cubicBezTo>
                    <a:pt x="1102" y="1385"/>
                    <a:pt x="1102" y="1385"/>
                    <a:pt x="1102" y="1385"/>
                  </a:cubicBezTo>
                  <a:cubicBezTo>
                    <a:pt x="1102" y="1385"/>
                    <a:pt x="1102" y="1385"/>
                    <a:pt x="1102" y="1385"/>
                  </a:cubicBezTo>
                  <a:cubicBezTo>
                    <a:pt x="989" y="1272"/>
                    <a:pt x="989" y="1272"/>
                    <a:pt x="989" y="1272"/>
                  </a:cubicBezTo>
                  <a:cubicBezTo>
                    <a:pt x="1161" y="1128"/>
                    <a:pt x="1150" y="1138"/>
                    <a:pt x="1155" y="1131"/>
                  </a:cubicBezTo>
                  <a:close/>
                  <a:moveTo>
                    <a:pt x="1620" y="1928"/>
                  </a:moveTo>
                  <a:cubicBezTo>
                    <a:pt x="1071" y="1928"/>
                    <a:pt x="1071" y="1928"/>
                    <a:pt x="1071" y="1928"/>
                  </a:cubicBezTo>
                  <a:cubicBezTo>
                    <a:pt x="1022" y="1637"/>
                    <a:pt x="1022" y="1637"/>
                    <a:pt x="1022" y="1637"/>
                  </a:cubicBezTo>
                  <a:cubicBezTo>
                    <a:pt x="1076" y="1529"/>
                    <a:pt x="1076" y="1529"/>
                    <a:pt x="1076" y="1529"/>
                  </a:cubicBezTo>
                  <a:cubicBezTo>
                    <a:pt x="1098" y="1550"/>
                    <a:pt x="1098" y="1550"/>
                    <a:pt x="1098" y="1550"/>
                  </a:cubicBezTo>
                  <a:cubicBezTo>
                    <a:pt x="1123" y="1576"/>
                    <a:pt x="1166" y="1573"/>
                    <a:pt x="1188" y="1544"/>
                  </a:cubicBezTo>
                  <a:cubicBezTo>
                    <a:pt x="1396" y="1267"/>
                    <a:pt x="1396" y="1267"/>
                    <a:pt x="1396" y="1267"/>
                  </a:cubicBezTo>
                  <a:cubicBezTo>
                    <a:pt x="1569" y="1410"/>
                    <a:pt x="1680" y="1626"/>
                    <a:pt x="1680" y="1868"/>
                  </a:cubicBezTo>
                  <a:cubicBezTo>
                    <a:pt x="1680" y="1901"/>
                    <a:pt x="1653" y="1928"/>
                    <a:pt x="1620" y="1928"/>
                  </a:cubicBezTo>
                  <a:close/>
                </a:path>
              </a:pathLst>
            </a:custGeom>
            <a:solidFill>
              <a:srgbClr val="98A3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116" name="Google Shape;116;p2"/>
          <p:cNvSpPr txBox="1"/>
          <p:nvPr/>
        </p:nvSpPr>
        <p:spPr>
          <a:xfrm>
            <a:off x="5018682" y="3721965"/>
            <a:ext cx="2154600" cy="1231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0" u="none">
                <a:solidFill>
                  <a:srgbClr val="30353F"/>
                </a:solidFill>
                <a:latin typeface="Quattrocento Sans"/>
                <a:ea typeface="Quattrocento Sans"/>
                <a:cs typeface="Quattrocento Sans"/>
                <a:sym typeface="Quattrocento Sans"/>
              </a:rPr>
              <a:t>Predicting the correct number of visitors will allow </a:t>
            </a:r>
            <a:r>
              <a:rPr lang="en-US" sz="1600">
                <a:solidFill>
                  <a:srgbClr val="30353F"/>
                </a:solidFill>
                <a:latin typeface="Quattrocento Sans"/>
                <a:ea typeface="Quattrocento Sans"/>
                <a:cs typeface="Quattrocento Sans"/>
                <a:sym typeface="Quattrocento Sans"/>
              </a:rPr>
              <a:t>for more efficient </a:t>
            </a:r>
            <a:r>
              <a:rPr lang="en-US" sz="1600" b="0" u="none">
                <a:solidFill>
                  <a:srgbClr val="30353F"/>
                </a:solidFill>
                <a:latin typeface="Quattrocento Sans"/>
                <a:ea typeface="Quattrocento Sans"/>
                <a:cs typeface="Quattrocento Sans"/>
                <a:sym typeface="Quattrocento Sans"/>
              </a:rPr>
              <a:t> management of workers, food</a:t>
            </a:r>
            <a:r>
              <a:rPr lang="en-US" sz="1600">
                <a:solidFill>
                  <a:srgbClr val="30353F"/>
                </a:solidFill>
                <a:latin typeface="Quattrocento Sans"/>
                <a:ea typeface="Quattrocento Sans"/>
                <a:cs typeface="Quattrocento Sans"/>
                <a:sym typeface="Quattrocento Sans"/>
              </a:rPr>
              <a:t> etc.</a:t>
            </a:r>
            <a:endParaRPr sz="1600" b="0" u="none">
              <a:solidFill>
                <a:srgbClr val="30353F"/>
              </a:solidFill>
              <a:latin typeface="Quattrocento Sans"/>
              <a:ea typeface="Quattrocento Sans"/>
              <a:cs typeface="Quattrocento Sans"/>
              <a:sym typeface="Quattrocento Sans"/>
            </a:endParaRPr>
          </a:p>
        </p:txBody>
      </p:sp>
      <p:sp>
        <p:nvSpPr>
          <p:cNvPr id="117" name="Google Shape;117;p2"/>
          <p:cNvSpPr txBox="1"/>
          <p:nvPr/>
        </p:nvSpPr>
        <p:spPr>
          <a:xfrm>
            <a:off x="5655259" y="5237975"/>
            <a:ext cx="65"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4000" b="1">
              <a:solidFill>
                <a:srgbClr val="98A3AD"/>
              </a:solidFill>
              <a:latin typeface="Quattrocento Sans"/>
              <a:ea typeface="Quattrocento Sans"/>
              <a:cs typeface="Quattrocento Sans"/>
              <a:sym typeface="Quattrocento Sans"/>
            </a:endParaRPr>
          </a:p>
        </p:txBody>
      </p:sp>
      <p:sp>
        <p:nvSpPr>
          <p:cNvPr id="118" name="Google Shape;118;p2"/>
          <p:cNvSpPr/>
          <p:nvPr/>
        </p:nvSpPr>
        <p:spPr>
          <a:xfrm>
            <a:off x="8957488" y="2547286"/>
            <a:ext cx="2180381" cy="3447372"/>
          </a:xfrm>
          <a:prstGeom prst="rect">
            <a:avLst/>
          </a:prstGeom>
          <a:gradFill>
            <a:gsLst>
              <a:gs pos="0">
                <a:srgbClr val="BABABA"/>
              </a:gs>
              <a:gs pos="100000">
                <a:srgbClr val="BABABA">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9" name="Google Shape;119;p2"/>
          <p:cNvSpPr txBox="1"/>
          <p:nvPr/>
        </p:nvSpPr>
        <p:spPr>
          <a:xfrm>
            <a:off x="989246" y="759400"/>
            <a:ext cx="25857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30353F"/>
                </a:solidFill>
                <a:latin typeface="Century Gothic"/>
                <a:ea typeface="Century Gothic"/>
                <a:cs typeface="Century Gothic"/>
                <a:sym typeface="Century Gothic"/>
              </a:rPr>
              <a:t>CORRECT MANAGEMENT</a:t>
            </a:r>
            <a:endParaRPr/>
          </a:p>
        </p:txBody>
      </p:sp>
      <p:grpSp>
        <p:nvGrpSpPr>
          <p:cNvPr id="120" name="Google Shape;120;p2"/>
          <p:cNvGrpSpPr/>
          <p:nvPr/>
        </p:nvGrpSpPr>
        <p:grpSpPr>
          <a:xfrm>
            <a:off x="8207523" y="1257300"/>
            <a:ext cx="3680308" cy="2453538"/>
            <a:chOff x="8149543" y="1192972"/>
            <a:chExt cx="4062503" cy="2708336"/>
          </a:xfrm>
        </p:grpSpPr>
        <p:sp>
          <p:nvSpPr>
            <p:cNvPr id="121" name="Google Shape;121;p2"/>
            <p:cNvSpPr/>
            <p:nvPr/>
          </p:nvSpPr>
          <p:spPr>
            <a:xfrm>
              <a:off x="9386960" y="1753306"/>
              <a:ext cx="1587668" cy="158766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22" name="Google Shape;122;p2"/>
            <p:cNvGrpSpPr/>
            <p:nvPr/>
          </p:nvGrpSpPr>
          <p:grpSpPr>
            <a:xfrm>
              <a:off x="8149543" y="1192972"/>
              <a:ext cx="4062503" cy="2708336"/>
              <a:chOff x="7701376" y="1492374"/>
              <a:chExt cx="3419288" cy="2279526"/>
            </a:xfrm>
          </p:grpSpPr>
          <p:graphicFrame>
            <p:nvGraphicFramePr>
              <p:cNvPr id="123" name="Google Shape;123;p2"/>
              <p:cNvGraphicFramePr/>
              <p:nvPr/>
            </p:nvGraphicFramePr>
            <p:xfrm>
              <a:off x="7701376" y="1492374"/>
              <a:ext cx="3419288" cy="2279526"/>
            </p:xfrm>
            <a:graphic>
              <a:graphicData uri="http://schemas.openxmlformats.org/drawingml/2006/chart">
                <c:chart xmlns:c="http://schemas.openxmlformats.org/drawingml/2006/chart" xmlns:r="http://schemas.openxmlformats.org/officeDocument/2006/relationships" r:id="rId4"/>
              </a:graphicData>
            </a:graphic>
          </p:graphicFrame>
          <p:sp>
            <p:nvSpPr>
              <p:cNvPr id="124" name="Google Shape;124;p2"/>
              <p:cNvSpPr/>
              <p:nvPr/>
            </p:nvSpPr>
            <p:spPr>
              <a:xfrm>
                <a:off x="9041442" y="2272070"/>
                <a:ext cx="739156" cy="720135"/>
              </a:xfrm>
              <a:custGeom>
                <a:avLst/>
                <a:gdLst/>
                <a:ahLst/>
                <a:cxnLst/>
                <a:rect l="l" t="t" r="r" b="b"/>
                <a:pathLst>
                  <a:path w="2048" h="2048" extrusionOk="0">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sp>
        <p:nvSpPr>
          <p:cNvPr id="125" name="Google Shape;125;p2"/>
          <p:cNvSpPr txBox="1"/>
          <p:nvPr/>
        </p:nvSpPr>
        <p:spPr>
          <a:xfrm>
            <a:off x="8970360" y="3721965"/>
            <a:ext cx="2154600" cy="1231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a:solidFill>
                  <a:srgbClr val="30353F"/>
                </a:solidFill>
                <a:latin typeface="Quattrocento Sans"/>
                <a:ea typeface="Quattrocento Sans"/>
                <a:cs typeface="Quattrocento Sans"/>
                <a:sym typeface="Quattrocento Sans"/>
              </a:rPr>
              <a:t>Taking in consideration particular booking details will allow for predicting the outcome of the booking</a:t>
            </a:r>
            <a:endParaRPr/>
          </a:p>
        </p:txBody>
      </p:sp>
      <p:sp>
        <p:nvSpPr>
          <p:cNvPr id="126" name="Google Shape;126;p2"/>
          <p:cNvSpPr txBox="1"/>
          <p:nvPr/>
        </p:nvSpPr>
        <p:spPr>
          <a:xfrm>
            <a:off x="5054051" y="165381"/>
            <a:ext cx="2083905"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Motivation</a:t>
            </a:r>
            <a:endParaRPr sz="3200" b="1">
              <a:solidFill>
                <a:srgbClr val="30353F"/>
              </a:solidFill>
              <a:latin typeface="Century Gothic"/>
              <a:ea typeface="Century Gothic"/>
              <a:cs typeface="Century Gothic"/>
              <a:sym typeface="Century Gothic"/>
            </a:endParaRPr>
          </a:p>
        </p:txBody>
      </p:sp>
      <p:sp>
        <p:nvSpPr>
          <p:cNvPr id="127" name="Google Shape;127;p2"/>
          <p:cNvSpPr/>
          <p:nvPr/>
        </p:nvSpPr>
        <p:spPr>
          <a:xfrm>
            <a:off x="1057712" y="2543209"/>
            <a:ext cx="2173200" cy="3471900"/>
          </a:xfrm>
          <a:prstGeom prst="rect">
            <a:avLst/>
          </a:prstGeom>
          <a:gradFill>
            <a:gsLst>
              <a:gs pos="0">
                <a:srgbClr val="30353F"/>
              </a:gs>
              <a:gs pos="100000">
                <a:srgbClr val="30353F">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28" name="Google Shape;128;p2"/>
          <p:cNvSpPr txBox="1"/>
          <p:nvPr/>
        </p:nvSpPr>
        <p:spPr>
          <a:xfrm>
            <a:off x="1067004" y="3723437"/>
            <a:ext cx="2154600" cy="7389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a:solidFill>
                  <a:srgbClr val="30353F"/>
                </a:solidFill>
                <a:latin typeface="Quattrocento Sans"/>
                <a:ea typeface="Quattrocento Sans"/>
                <a:cs typeface="Quattrocento Sans"/>
                <a:sym typeface="Quattrocento Sans"/>
              </a:rPr>
              <a:t>Detecting the key features about the reservations.</a:t>
            </a:r>
            <a:endParaRPr sz="1600">
              <a:solidFill>
                <a:srgbClr val="30353F"/>
              </a:solidFill>
              <a:latin typeface="Quattrocento Sans"/>
              <a:ea typeface="Quattrocento Sans"/>
              <a:cs typeface="Quattrocento Sans"/>
              <a:sym typeface="Quattrocento Sans"/>
            </a:endParaRPr>
          </a:p>
        </p:txBody>
      </p:sp>
      <p:grpSp>
        <p:nvGrpSpPr>
          <p:cNvPr id="129" name="Google Shape;129;p2"/>
          <p:cNvGrpSpPr/>
          <p:nvPr/>
        </p:nvGrpSpPr>
        <p:grpSpPr>
          <a:xfrm>
            <a:off x="304159" y="1258726"/>
            <a:ext cx="3680300" cy="2453318"/>
            <a:chOff x="-20057" y="1192950"/>
            <a:chExt cx="4062589" cy="2708155"/>
          </a:xfrm>
        </p:grpSpPr>
        <p:sp>
          <p:nvSpPr>
            <p:cNvPr id="130" name="Google Shape;130;p2"/>
            <p:cNvSpPr/>
            <p:nvPr/>
          </p:nvSpPr>
          <p:spPr>
            <a:xfrm>
              <a:off x="1217371" y="1753306"/>
              <a:ext cx="1587600" cy="158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31" name="Google Shape;131;p2"/>
            <p:cNvGrpSpPr/>
            <p:nvPr/>
          </p:nvGrpSpPr>
          <p:grpSpPr>
            <a:xfrm>
              <a:off x="-20057" y="1192950"/>
              <a:ext cx="4062589" cy="2708155"/>
              <a:chOff x="825276" y="1527237"/>
              <a:chExt cx="3419400" cy="2279400"/>
            </a:xfrm>
          </p:grpSpPr>
          <p:pic>
            <p:nvPicPr>
              <p:cNvPr id="132" name="Google Shape;132;p2"/>
              <p:cNvPicPr preferRelativeResize="0"/>
              <p:nvPr/>
            </p:nvPicPr>
            <p:blipFill rotWithShape="1">
              <a:blip r:embed="rId5">
                <a:alphaModFix/>
              </a:blip>
              <a:srcRect/>
              <a:stretch/>
            </p:blipFill>
            <p:spPr>
              <a:xfrm>
                <a:off x="825276" y="1527237"/>
                <a:ext cx="3419400" cy="2279400"/>
              </a:xfrm>
              <a:prstGeom prst="rect">
                <a:avLst/>
              </a:prstGeom>
              <a:noFill/>
              <a:ln>
                <a:noFill/>
              </a:ln>
            </p:spPr>
          </p:pic>
          <p:grpSp>
            <p:nvGrpSpPr>
              <p:cNvPr id="133" name="Google Shape;133;p2"/>
              <p:cNvGrpSpPr/>
              <p:nvPr/>
            </p:nvGrpSpPr>
            <p:grpSpPr>
              <a:xfrm>
                <a:off x="2163947" y="2307095"/>
                <a:ext cx="741953" cy="720145"/>
                <a:chOff x="1389063" y="3748088"/>
                <a:chExt cx="336548" cy="336548"/>
              </a:xfrm>
            </p:grpSpPr>
            <p:sp>
              <p:nvSpPr>
                <p:cNvPr id="134" name="Google Shape;134;p2"/>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rgbClr val="3035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35" name="Google Shape;135;p2"/>
                <p:cNvSpPr/>
                <p:nvPr/>
              </p:nvSpPr>
              <p:spPr>
                <a:xfrm>
                  <a:off x="1389063" y="3748088"/>
                  <a:ext cx="336548" cy="336548"/>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e9873785c9_0_159"/>
          <p:cNvSpPr/>
          <p:nvPr/>
        </p:nvSpPr>
        <p:spPr>
          <a:xfrm>
            <a:off x="498475" y="2400300"/>
            <a:ext cx="10855500" cy="4279800"/>
          </a:xfrm>
          <a:prstGeom prst="rect">
            <a:avLst/>
          </a:prstGeom>
          <a:solidFill>
            <a:srgbClr val="CFCFCF">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9" name="Google Shape;559;ge9873785c9_0_159"/>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7</a:t>
            </a:r>
            <a:endParaRPr/>
          </a:p>
        </p:txBody>
      </p:sp>
      <p:sp>
        <p:nvSpPr>
          <p:cNvPr id="560" name="Google Shape;560;ge9873785c9_0_159"/>
          <p:cNvSpPr txBox="1"/>
          <p:nvPr/>
        </p:nvSpPr>
        <p:spPr>
          <a:xfrm>
            <a:off x="528700" y="165375"/>
            <a:ext cx="108762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MODEL COMPARISON</a:t>
            </a:r>
            <a:endParaRPr/>
          </a:p>
        </p:txBody>
      </p:sp>
      <p:sp>
        <p:nvSpPr>
          <p:cNvPr id="561" name="Google Shape;561;ge9873785c9_0_159"/>
          <p:cNvSpPr txBox="1"/>
          <p:nvPr/>
        </p:nvSpPr>
        <p:spPr>
          <a:xfrm>
            <a:off x="8709800" y="1597025"/>
            <a:ext cx="25137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u="sng">
                <a:latin typeface="Quattrocento Sans"/>
                <a:ea typeface="Quattrocento Sans"/>
                <a:cs typeface="Quattrocento Sans"/>
                <a:sym typeface="Quattrocento Sans"/>
              </a:rPr>
              <a:t>ROC/AUC score</a:t>
            </a:r>
            <a:endParaRPr>
              <a:latin typeface="Quattrocento Sans"/>
              <a:ea typeface="Quattrocento Sans"/>
              <a:cs typeface="Quattrocento Sans"/>
              <a:sym typeface="Quattrocento Sans"/>
            </a:endParaRPr>
          </a:p>
          <a:p>
            <a:pPr marL="0" lvl="0" indent="0" algn="l" rtl="0">
              <a:lnSpc>
                <a:spcPct val="150000"/>
              </a:lnSpc>
              <a:spcBef>
                <a:spcPts val="0"/>
              </a:spcBef>
              <a:spcAft>
                <a:spcPts val="0"/>
              </a:spcAft>
              <a:buNone/>
            </a:pPr>
            <a:r>
              <a:rPr lang="en-US">
                <a:latin typeface="Quattrocento Sans"/>
                <a:ea typeface="Quattrocento Sans"/>
                <a:cs typeface="Quattrocento Sans"/>
                <a:sym typeface="Quattrocento Sans"/>
              </a:rPr>
              <a:t>ROC = specificity/sensitivity</a:t>
            </a:r>
            <a:endParaRPr>
              <a:latin typeface="Quattrocento Sans"/>
              <a:ea typeface="Quattrocento Sans"/>
              <a:cs typeface="Quattrocento Sans"/>
              <a:sym typeface="Quattrocento Sans"/>
            </a:endParaRPr>
          </a:p>
          <a:p>
            <a:pPr marL="0" lvl="0" indent="0" algn="l" rtl="0">
              <a:lnSpc>
                <a:spcPct val="150000"/>
              </a:lnSpc>
              <a:spcBef>
                <a:spcPts val="0"/>
              </a:spcBef>
              <a:spcAft>
                <a:spcPts val="0"/>
              </a:spcAft>
              <a:buNone/>
            </a:pPr>
            <a:r>
              <a:rPr lang="en-US">
                <a:latin typeface="Quattrocento Sans"/>
                <a:ea typeface="Quattrocento Sans"/>
                <a:cs typeface="Quattrocento Sans"/>
                <a:sym typeface="Quattrocento Sans"/>
              </a:rPr>
              <a:t>AUC = separability</a:t>
            </a:r>
            <a:endParaRPr>
              <a:latin typeface="Quattrocento Sans"/>
              <a:ea typeface="Quattrocento Sans"/>
              <a:cs typeface="Quattrocento Sans"/>
              <a:sym typeface="Quattrocento Sans"/>
            </a:endParaRPr>
          </a:p>
        </p:txBody>
      </p:sp>
      <p:grpSp>
        <p:nvGrpSpPr>
          <p:cNvPr id="562" name="Google Shape;562;ge9873785c9_0_159"/>
          <p:cNvGrpSpPr/>
          <p:nvPr/>
        </p:nvGrpSpPr>
        <p:grpSpPr>
          <a:xfrm>
            <a:off x="381003" y="1015731"/>
            <a:ext cx="10855348" cy="4026440"/>
            <a:chOff x="639324" y="605094"/>
            <a:chExt cx="10855348" cy="4026440"/>
          </a:xfrm>
        </p:grpSpPr>
        <p:grpSp>
          <p:nvGrpSpPr>
            <p:cNvPr id="563" name="Google Shape;563;ge9873785c9_0_159"/>
            <p:cNvGrpSpPr/>
            <p:nvPr/>
          </p:nvGrpSpPr>
          <p:grpSpPr>
            <a:xfrm>
              <a:off x="639324" y="605099"/>
              <a:ext cx="5257500" cy="3982071"/>
              <a:chOff x="639324" y="605099"/>
              <a:chExt cx="5257500" cy="3982071"/>
            </a:xfrm>
          </p:grpSpPr>
          <p:sp>
            <p:nvSpPr>
              <p:cNvPr id="564" name="Google Shape;564;ge9873785c9_0_159"/>
              <p:cNvSpPr/>
              <p:nvPr/>
            </p:nvSpPr>
            <p:spPr>
              <a:xfrm>
                <a:off x="639324" y="1217870"/>
                <a:ext cx="5257500" cy="33693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65" name="Google Shape;565;ge9873785c9_0_159"/>
              <p:cNvGrpSpPr/>
              <p:nvPr/>
            </p:nvGrpSpPr>
            <p:grpSpPr>
              <a:xfrm>
                <a:off x="2506033" y="605099"/>
                <a:ext cx="1270451" cy="1016979"/>
                <a:chOff x="1420727" y="712426"/>
                <a:chExt cx="1545184" cy="1236900"/>
              </a:xfrm>
            </p:grpSpPr>
            <p:sp>
              <p:nvSpPr>
                <p:cNvPr id="566" name="Google Shape;566;ge9873785c9_0_159"/>
                <p:cNvSpPr/>
                <p:nvPr/>
              </p:nvSpPr>
              <p:spPr>
                <a:xfrm>
                  <a:off x="1729012" y="712426"/>
                  <a:ext cx="1236900" cy="1236900"/>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67" name="Google Shape;567;ge9873785c9_0_159"/>
                <p:cNvGrpSpPr/>
                <p:nvPr/>
              </p:nvGrpSpPr>
              <p:grpSpPr>
                <a:xfrm>
                  <a:off x="1420727" y="1161126"/>
                  <a:ext cx="1226105" cy="350698"/>
                  <a:chOff x="3464829" y="3013623"/>
                  <a:chExt cx="1540140" cy="440520"/>
                </a:xfrm>
              </p:grpSpPr>
              <p:sp>
                <p:nvSpPr>
                  <p:cNvPr id="568" name="Google Shape;568;ge9873785c9_0_159"/>
                  <p:cNvSpPr/>
                  <p:nvPr/>
                </p:nvSpPr>
                <p:spPr>
                  <a:xfrm>
                    <a:off x="4253378" y="3013623"/>
                    <a:ext cx="751590" cy="426980"/>
                  </a:xfrm>
                  <a:custGeom>
                    <a:avLst/>
                    <a:gdLst/>
                    <a:ahLst/>
                    <a:cxnLst/>
                    <a:rect l="l" t="t" r="r" b="b"/>
                    <a:pathLst>
                      <a:path w="2048" h="1162" extrusionOk="0">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69" name="Google Shape;569;ge9873785c9_0_159"/>
                  <p:cNvSpPr/>
                  <p:nvPr/>
                </p:nvSpPr>
                <p:spPr>
                  <a:xfrm>
                    <a:off x="4406942" y="3111005"/>
                    <a:ext cx="443212" cy="233466"/>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0" name="Google Shape;570;ge9873785c9_0_159"/>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1" name="Google Shape;571;ge9873785c9_0_159"/>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572" name="Google Shape;572;ge9873785c9_0_159"/>
            <p:cNvGrpSpPr/>
            <p:nvPr/>
          </p:nvGrpSpPr>
          <p:grpSpPr>
            <a:xfrm>
              <a:off x="6160934" y="605094"/>
              <a:ext cx="5333737" cy="4026440"/>
              <a:chOff x="9560696" y="605094"/>
              <a:chExt cx="5333737" cy="4026440"/>
            </a:xfrm>
          </p:grpSpPr>
          <p:sp>
            <p:nvSpPr>
              <p:cNvPr id="573" name="Google Shape;573;ge9873785c9_0_159"/>
              <p:cNvSpPr/>
              <p:nvPr/>
            </p:nvSpPr>
            <p:spPr>
              <a:xfrm>
                <a:off x="9636934" y="1245134"/>
                <a:ext cx="5257500" cy="33864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74" name="Google Shape;574;ge9873785c9_0_159"/>
              <p:cNvGrpSpPr/>
              <p:nvPr/>
            </p:nvGrpSpPr>
            <p:grpSpPr>
              <a:xfrm>
                <a:off x="9560696" y="605094"/>
                <a:ext cx="3703437" cy="1029300"/>
                <a:chOff x="9560696" y="605094"/>
                <a:chExt cx="3703437" cy="1029300"/>
              </a:xfrm>
            </p:grpSpPr>
            <p:sp>
              <p:nvSpPr>
                <p:cNvPr id="575" name="Google Shape;575;ge9873785c9_0_159"/>
                <p:cNvSpPr/>
                <p:nvPr/>
              </p:nvSpPr>
              <p:spPr>
                <a:xfrm>
                  <a:off x="12234833" y="605094"/>
                  <a:ext cx="1029300" cy="1029300"/>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76" name="Google Shape;576;ge9873785c9_0_159"/>
                <p:cNvGrpSpPr/>
                <p:nvPr/>
              </p:nvGrpSpPr>
              <p:grpSpPr>
                <a:xfrm>
                  <a:off x="9560696" y="919742"/>
                  <a:ext cx="3388537" cy="399809"/>
                  <a:chOff x="8245475" y="3533207"/>
                  <a:chExt cx="4121305" cy="486267"/>
                </a:xfrm>
              </p:grpSpPr>
              <p:sp>
                <p:nvSpPr>
                  <p:cNvPr id="577" name="Google Shape;577;ge9873785c9_0_159"/>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8" name="Google Shape;578;ge9873785c9_0_159"/>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9" name="Google Shape;579;ge9873785c9_0_159"/>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80" name="Google Shape;580;ge9873785c9_0_159"/>
                  <p:cNvSpPr/>
                  <p:nvPr/>
                </p:nvSpPr>
                <p:spPr>
                  <a:xfrm>
                    <a:off x="11880513" y="3533207"/>
                    <a:ext cx="486267" cy="486267"/>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581" name="Google Shape;581;ge9873785c9_0_159"/>
            <p:cNvGrpSpPr/>
            <p:nvPr/>
          </p:nvGrpSpPr>
          <p:grpSpPr>
            <a:xfrm>
              <a:off x="9779897" y="1153220"/>
              <a:ext cx="340860" cy="162058"/>
              <a:chOff x="4254500" y="2100263"/>
              <a:chExt cx="1906586" cy="906463"/>
            </a:xfrm>
          </p:grpSpPr>
          <p:sp>
            <p:nvSpPr>
              <p:cNvPr id="582" name="Google Shape;582;ge9873785c9_0_159"/>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83" name="Google Shape;583;ge9873785c9_0_159"/>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84" name="Google Shape;584;ge9873785c9_0_159"/>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pic>
        <p:nvPicPr>
          <p:cNvPr id="585" name="Google Shape;585;ge9873785c9_0_159"/>
          <p:cNvPicPr preferRelativeResize="0"/>
          <p:nvPr/>
        </p:nvPicPr>
        <p:blipFill>
          <a:blip r:embed="rId3">
            <a:alphaModFix/>
          </a:blip>
          <a:stretch>
            <a:fillRect/>
          </a:stretch>
        </p:blipFill>
        <p:spPr>
          <a:xfrm>
            <a:off x="6383175" y="4077862"/>
            <a:ext cx="4970649" cy="2602250"/>
          </a:xfrm>
          <a:prstGeom prst="rect">
            <a:avLst/>
          </a:prstGeom>
          <a:noFill/>
          <a:ln>
            <a:noFill/>
          </a:ln>
        </p:spPr>
      </p:pic>
      <p:sp>
        <p:nvSpPr>
          <p:cNvPr id="586" name="Google Shape;586;ge9873785c9_0_159"/>
          <p:cNvSpPr txBox="1"/>
          <p:nvPr/>
        </p:nvSpPr>
        <p:spPr>
          <a:xfrm>
            <a:off x="726750" y="1523000"/>
            <a:ext cx="34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Quattrocento Sans"/>
                <a:ea typeface="Quattrocento Sans"/>
                <a:cs typeface="Quattrocento Sans"/>
                <a:sym typeface="Quattrocento Sans"/>
              </a:rPr>
              <a:t>Accuracy score</a:t>
            </a:r>
            <a:endParaRPr>
              <a:solidFill>
                <a:schemeClr val="dk1"/>
              </a:solidFill>
              <a:latin typeface="Quattrocento Sans"/>
              <a:ea typeface="Quattrocento Sans"/>
              <a:cs typeface="Quattrocento Sans"/>
              <a:sym typeface="Quattrocento Sans"/>
            </a:endParaRPr>
          </a:p>
        </p:txBody>
      </p:sp>
      <p:pic>
        <p:nvPicPr>
          <p:cNvPr id="587" name="Google Shape;587;ge9873785c9_0_159"/>
          <p:cNvPicPr preferRelativeResize="0"/>
          <p:nvPr/>
        </p:nvPicPr>
        <p:blipFill>
          <a:blip r:embed="rId4">
            <a:alphaModFix/>
          </a:blip>
          <a:stretch>
            <a:fillRect/>
          </a:stretch>
        </p:blipFill>
        <p:spPr>
          <a:xfrm>
            <a:off x="672775" y="2209800"/>
            <a:ext cx="2933700" cy="1638300"/>
          </a:xfrm>
          <a:prstGeom prst="rect">
            <a:avLst/>
          </a:prstGeom>
          <a:noFill/>
          <a:ln>
            <a:noFill/>
          </a:ln>
        </p:spPr>
      </p:pic>
      <p:sp>
        <p:nvSpPr>
          <p:cNvPr id="588" name="Google Shape;588;ge9873785c9_0_159"/>
          <p:cNvSpPr txBox="1"/>
          <p:nvPr/>
        </p:nvSpPr>
        <p:spPr>
          <a:xfrm>
            <a:off x="6380650" y="1523000"/>
            <a:ext cx="34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Quattrocento Sans"/>
                <a:ea typeface="Quattrocento Sans"/>
                <a:cs typeface="Quattrocento Sans"/>
                <a:sym typeface="Quattrocento Sans"/>
              </a:rPr>
              <a:t>ROC/AUC score</a:t>
            </a:r>
            <a:endParaRPr>
              <a:solidFill>
                <a:schemeClr val="dk1"/>
              </a:solidFill>
              <a:latin typeface="Quattrocento Sans"/>
              <a:ea typeface="Quattrocento Sans"/>
              <a:cs typeface="Quattrocento Sans"/>
              <a:sym typeface="Quattrocento Sans"/>
            </a:endParaRPr>
          </a:p>
        </p:txBody>
      </p:sp>
      <p:pic>
        <p:nvPicPr>
          <p:cNvPr id="589" name="Google Shape;589;ge9873785c9_0_159"/>
          <p:cNvPicPr preferRelativeResize="0"/>
          <p:nvPr/>
        </p:nvPicPr>
        <p:blipFill rotWithShape="1">
          <a:blip r:embed="rId5">
            <a:alphaModFix/>
          </a:blip>
          <a:srcRect l="2056"/>
          <a:stretch/>
        </p:blipFill>
        <p:spPr>
          <a:xfrm>
            <a:off x="672775" y="4074775"/>
            <a:ext cx="5049601" cy="2602250"/>
          </a:xfrm>
          <a:prstGeom prst="rect">
            <a:avLst/>
          </a:prstGeom>
          <a:noFill/>
          <a:ln>
            <a:noFill/>
          </a:ln>
        </p:spPr>
      </p:pic>
      <p:pic>
        <p:nvPicPr>
          <p:cNvPr id="590" name="Google Shape;590;ge9873785c9_0_159"/>
          <p:cNvPicPr preferRelativeResize="0"/>
          <p:nvPr/>
        </p:nvPicPr>
        <p:blipFill>
          <a:blip r:embed="rId6">
            <a:alphaModFix/>
          </a:blip>
          <a:stretch>
            <a:fillRect/>
          </a:stretch>
        </p:blipFill>
        <p:spPr>
          <a:xfrm>
            <a:off x="6331097" y="2195500"/>
            <a:ext cx="2985777" cy="1638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ead86e213a_3_87"/>
          <p:cNvSpPr/>
          <p:nvPr/>
        </p:nvSpPr>
        <p:spPr>
          <a:xfrm>
            <a:off x="639325" y="2400300"/>
            <a:ext cx="10943100" cy="4279800"/>
          </a:xfrm>
          <a:prstGeom prst="rect">
            <a:avLst/>
          </a:prstGeom>
          <a:solidFill>
            <a:srgbClr val="CFCFCF">
              <a:alpha val="2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500">
              <a:latin typeface="Quattrocento Sans"/>
              <a:ea typeface="Quattrocento Sans"/>
              <a:cs typeface="Quattrocento Sans"/>
              <a:sym typeface="Quattrocento Sans"/>
            </a:endParaRPr>
          </a:p>
        </p:txBody>
      </p:sp>
      <p:grpSp>
        <p:nvGrpSpPr>
          <p:cNvPr id="596" name="Google Shape;596;gead86e213a_3_87"/>
          <p:cNvGrpSpPr/>
          <p:nvPr/>
        </p:nvGrpSpPr>
        <p:grpSpPr>
          <a:xfrm>
            <a:off x="726745" y="3856302"/>
            <a:ext cx="3352200" cy="2462806"/>
            <a:chOff x="867916" y="909902"/>
            <a:chExt cx="3352200" cy="2462806"/>
          </a:xfrm>
        </p:grpSpPr>
        <p:sp>
          <p:nvSpPr>
            <p:cNvPr id="597" name="Google Shape;597;gead86e213a_3_87"/>
            <p:cNvSpPr/>
            <p:nvPr/>
          </p:nvSpPr>
          <p:spPr>
            <a:xfrm>
              <a:off x="867916" y="1224408"/>
              <a:ext cx="3352200" cy="21483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2200">
                  <a:solidFill>
                    <a:schemeClr val="dk1"/>
                  </a:solidFill>
                  <a:latin typeface="Quattrocento Sans"/>
                  <a:ea typeface="Quattrocento Sans"/>
                  <a:cs typeface="Quattrocento Sans"/>
                  <a:sym typeface="Quattrocento Sans"/>
                </a:rPr>
                <a:t>𝑃𝑟𝑒𝑐𝑖𝑠𝑖𝑜𝑛 = 𝑇𝑃/( 𝑇𝑃+𝐹𝑃)</a:t>
              </a:r>
              <a:endParaRPr sz="1800">
                <a:solidFill>
                  <a:schemeClr val="lt1"/>
                </a:solidFill>
                <a:latin typeface="Quattrocento Sans"/>
                <a:ea typeface="Quattrocento Sans"/>
                <a:cs typeface="Quattrocento Sans"/>
                <a:sym typeface="Quattrocento Sans"/>
              </a:endParaRPr>
            </a:p>
          </p:txBody>
        </p:sp>
        <p:grpSp>
          <p:nvGrpSpPr>
            <p:cNvPr id="598" name="Google Shape;598;gead86e213a_3_87"/>
            <p:cNvGrpSpPr/>
            <p:nvPr/>
          </p:nvGrpSpPr>
          <p:grpSpPr>
            <a:xfrm>
              <a:off x="2219751" y="909902"/>
              <a:ext cx="648469" cy="648469"/>
              <a:chOff x="1072536" y="1083143"/>
              <a:chExt cx="788700" cy="788700"/>
            </a:xfrm>
          </p:grpSpPr>
          <p:sp>
            <p:nvSpPr>
              <p:cNvPr id="599" name="Google Shape;599;gead86e213a_3_87"/>
              <p:cNvSpPr/>
              <p:nvPr/>
            </p:nvSpPr>
            <p:spPr>
              <a:xfrm>
                <a:off x="1072536" y="1083143"/>
                <a:ext cx="788700" cy="788700"/>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00" name="Google Shape;600;gead86e213a_3_87"/>
              <p:cNvGrpSpPr/>
              <p:nvPr/>
            </p:nvGrpSpPr>
            <p:grpSpPr>
              <a:xfrm>
                <a:off x="1276237" y="1369236"/>
                <a:ext cx="381504" cy="216734"/>
                <a:chOff x="3283332" y="3275035"/>
                <a:chExt cx="479217" cy="272245"/>
              </a:xfrm>
            </p:grpSpPr>
            <p:sp>
              <p:nvSpPr>
                <p:cNvPr id="601" name="Google Shape;601;gead86e213a_3_87"/>
                <p:cNvSpPr/>
                <p:nvPr/>
              </p:nvSpPr>
              <p:spPr>
                <a:xfrm>
                  <a:off x="3283332" y="3275035"/>
                  <a:ext cx="479217" cy="272245"/>
                </a:xfrm>
                <a:custGeom>
                  <a:avLst/>
                  <a:gdLst/>
                  <a:ahLst/>
                  <a:cxnLst/>
                  <a:rect l="l" t="t" r="r" b="b"/>
                  <a:pathLst>
                    <a:path w="2048" h="1162" extrusionOk="0">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 name="Google Shape;602;gead86e213a_3_87"/>
                <p:cNvSpPr/>
                <p:nvPr/>
              </p:nvSpPr>
              <p:spPr>
                <a:xfrm>
                  <a:off x="3381245" y="3337126"/>
                  <a:ext cx="282593" cy="148858"/>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3" name="Google Shape;603;gead86e213a_3_87"/>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4" name="Google Shape;604;gead86e213a_3_87"/>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sp>
        <p:nvSpPr>
          <p:cNvPr id="605" name="Google Shape;605;gead86e213a_3_87"/>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7</a:t>
            </a:r>
            <a:endParaRPr/>
          </a:p>
        </p:txBody>
      </p:sp>
      <p:sp>
        <p:nvSpPr>
          <p:cNvPr id="606" name="Google Shape;606;gead86e213a_3_87"/>
          <p:cNvSpPr txBox="1"/>
          <p:nvPr/>
        </p:nvSpPr>
        <p:spPr>
          <a:xfrm>
            <a:off x="528700" y="165375"/>
            <a:ext cx="108762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MODEL EVALUATION</a:t>
            </a:r>
            <a:endParaRPr/>
          </a:p>
        </p:txBody>
      </p:sp>
      <p:grpSp>
        <p:nvGrpSpPr>
          <p:cNvPr id="607" name="Google Shape;607;gead86e213a_3_87"/>
          <p:cNvGrpSpPr/>
          <p:nvPr/>
        </p:nvGrpSpPr>
        <p:grpSpPr>
          <a:xfrm>
            <a:off x="726745" y="808302"/>
            <a:ext cx="3352200" cy="2539006"/>
            <a:chOff x="867916" y="909902"/>
            <a:chExt cx="3352200" cy="2539006"/>
          </a:xfrm>
        </p:grpSpPr>
        <p:sp>
          <p:nvSpPr>
            <p:cNvPr id="608" name="Google Shape;608;gead86e213a_3_87"/>
            <p:cNvSpPr/>
            <p:nvPr/>
          </p:nvSpPr>
          <p:spPr>
            <a:xfrm>
              <a:off x="867916" y="1300608"/>
              <a:ext cx="3352200" cy="21483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09" name="Google Shape;609;gead86e213a_3_87"/>
            <p:cNvGrpSpPr/>
            <p:nvPr/>
          </p:nvGrpSpPr>
          <p:grpSpPr>
            <a:xfrm>
              <a:off x="2219751" y="909902"/>
              <a:ext cx="648469" cy="648469"/>
              <a:chOff x="1072536" y="1083143"/>
              <a:chExt cx="788700" cy="788700"/>
            </a:xfrm>
          </p:grpSpPr>
          <p:sp>
            <p:nvSpPr>
              <p:cNvPr id="610" name="Google Shape;610;gead86e213a_3_87"/>
              <p:cNvSpPr/>
              <p:nvPr/>
            </p:nvSpPr>
            <p:spPr>
              <a:xfrm>
                <a:off x="1072536" y="1083143"/>
                <a:ext cx="788700" cy="788700"/>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11" name="Google Shape;611;gead86e213a_3_87"/>
              <p:cNvGrpSpPr/>
              <p:nvPr/>
            </p:nvGrpSpPr>
            <p:grpSpPr>
              <a:xfrm>
                <a:off x="1276237" y="1369236"/>
                <a:ext cx="381504" cy="216734"/>
                <a:chOff x="3283332" y="3275035"/>
                <a:chExt cx="479217" cy="272245"/>
              </a:xfrm>
            </p:grpSpPr>
            <p:sp>
              <p:nvSpPr>
                <p:cNvPr id="612" name="Google Shape;612;gead86e213a_3_87"/>
                <p:cNvSpPr/>
                <p:nvPr/>
              </p:nvSpPr>
              <p:spPr>
                <a:xfrm>
                  <a:off x="3283332" y="3275035"/>
                  <a:ext cx="479217" cy="272245"/>
                </a:xfrm>
                <a:custGeom>
                  <a:avLst/>
                  <a:gdLst/>
                  <a:ahLst/>
                  <a:cxnLst/>
                  <a:rect l="l" t="t" r="r" b="b"/>
                  <a:pathLst>
                    <a:path w="2048" h="1162" extrusionOk="0">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13" name="Google Shape;613;gead86e213a_3_87"/>
                <p:cNvSpPr/>
                <p:nvPr/>
              </p:nvSpPr>
              <p:spPr>
                <a:xfrm>
                  <a:off x="3381245" y="3337126"/>
                  <a:ext cx="282593" cy="148858"/>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14" name="Google Shape;614;gead86e213a_3_87"/>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15" name="Google Shape;615;gead86e213a_3_87"/>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616" name="Google Shape;616;gead86e213a_3_87"/>
          <p:cNvGrpSpPr/>
          <p:nvPr/>
        </p:nvGrpSpPr>
        <p:grpSpPr>
          <a:xfrm>
            <a:off x="4459449" y="808311"/>
            <a:ext cx="3312600" cy="2536875"/>
            <a:chOff x="8000382" y="909911"/>
            <a:chExt cx="3312600" cy="2536875"/>
          </a:xfrm>
        </p:grpSpPr>
        <p:sp>
          <p:nvSpPr>
            <p:cNvPr id="617" name="Google Shape;617;gead86e213a_3_87"/>
            <p:cNvSpPr/>
            <p:nvPr/>
          </p:nvSpPr>
          <p:spPr>
            <a:xfrm>
              <a:off x="8000382" y="1313186"/>
              <a:ext cx="3312600" cy="21336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18" name="Google Shape;618;gead86e213a_3_87"/>
            <p:cNvGrpSpPr/>
            <p:nvPr/>
          </p:nvGrpSpPr>
          <p:grpSpPr>
            <a:xfrm>
              <a:off x="9332459" y="909911"/>
              <a:ext cx="648600" cy="648600"/>
              <a:chOff x="9332459" y="909911"/>
              <a:chExt cx="648600" cy="648600"/>
            </a:xfrm>
          </p:grpSpPr>
          <p:sp>
            <p:nvSpPr>
              <p:cNvPr id="619" name="Google Shape;619;gead86e213a_3_87"/>
              <p:cNvSpPr/>
              <p:nvPr/>
            </p:nvSpPr>
            <p:spPr>
              <a:xfrm>
                <a:off x="9332459" y="909911"/>
                <a:ext cx="648600" cy="648600"/>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20" name="Google Shape;620;gead86e213a_3_87"/>
              <p:cNvGrpSpPr/>
              <p:nvPr/>
            </p:nvGrpSpPr>
            <p:grpSpPr>
              <a:xfrm>
                <a:off x="9530676" y="1108164"/>
                <a:ext cx="251911" cy="251911"/>
                <a:chOff x="8208963" y="3762375"/>
                <a:chExt cx="306386" cy="306386"/>
              </a:xfrm>
            </p:grpSpPr>
            <p:sp>
              <p:nvSpPr>
                <p:cNvPr id="621" name="Google Shape;621;gead86e213a_3_87"/>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2" name="Google Shape;622;gead86e213a_3_87"/>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3" name="Google Shape;623;gead86e213a_3_87"/>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4" name="Google Shape;624;gead86e213a_3_87"/>
                <p:cNvSpPr/>
                <p:nvPr/>
              </p:nvSpPr>
              <p:spPr>
                <a:xfrm>
                  <a:off x="8208963" y="3762375"/>
                  <a:ext cx="306386" cy="306386"/>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625" name="Google Shape;625;gead86e213a_3_87"/>
          <p:cNvGrpSpPr/>
          <p:nvPr/>
        </p:nvGrpSpPr>
        <p:grpSpPr>
          <a:xfrm>
            <a:off x="8152613" y="808305"/>
            <a:ext cx="3312600" cy="2536881"/>
            <a:chOff x="8594812" y="909905"/>
            <a:chExt cx="3312600" cy="2536881"/>
          </a:xfrm>
        </p:grpSpPr>
        <p:sp>
          <p:nvSpPr>
            <p:cNvPr id="626" name="Google Shape;626;gead86e213a_3_87"/>
            <p:cNvSpPr/>
            <p:nvPr/>
          </p:nvSpPr>
          <p:spPr>
            <a:xfrm>
              <a:off x="8594812" y="1313186"/>
              <a:ext cx="3312600" cy="21336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27" name="Google Shape;627;gead86e213a_3_87"/>
            <p:cNvGrpSpPr/>
            <p:nvPr/>
          </p:nvGrpSpPr>
          <p:grpSpPr>
            <a:xfrm>
              <a:off x="9926911" y="909905"/>
              <a:ext cx="648425" cy="648425"/>
              <a:chOff x="3752994" y="2076676"/>
              <a:chExt cx="702900" cy="702900"/>
            </a:xfrm>
          </p:grpSpPr>
          <p:sp>
            <p:nvSpPr>
              <p:cNvPr id="628" name="Google Shape;628;gead86e213a_3_87"/>
              <p:cNvSpPr/>
              <p:nvPr/>
            </p:nvSpPr>
            <p:spPr>
              <a:xfrm>
                <a:off x="3752994" y="2076676"/>
                <a:ext cx="702900" cy="702900"/>
              </a:xfrm>
              <a:prstGeom prst="ellipse">
                <a:avLst/>
              </a:prstGeom>
              <a:solidFill>
                <a:srgbClr val="BABABA"/>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29" name="Google Shape;629;gead86e213a_3_87"/>
              <p:cNvGrpSpPr/>
              <p:nvPr/>
            </p:nvGrpSpPr>
            <p:grpSpPr>
              <a:xfrm>
                <a:off x="3919947" y="2340431"/>
                <a:ext cx="369496" cy="175672"/>
                <a:chOff x="4254500" y="2100263"/>
                <a:chExt cx="1906586" cy="906463"/>
              </a:xfrm>
            </p:grpSpPr>
            <p:sp>
              <p:nvSpPr>
                <p:cNvPr id="630" name="Google Shape;630;gead86e213a_3_87"/>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31" name="Google Shape;631;gead86e213a_3_87"/>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32" name="Google Shape;632;gead86e213a_3_87"/>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sp>
        <p:nvSpPr>
          <p:cNvPr id="633" name="Google Shape;633;gead86e213a_3_87"/>
          <p:cNvSpPr txBox="1"/>
          <p:nvPr/>
        </p:nvSpPr>
        <p:spPr>
          <a:xfrm>
            <a:off x="867925" y="1600200"/>
            <a:ext cx="3084900" cy="1647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1800" u="sng">
                <a:latin typeface="Quattrocento Sans"/>
                <a:ea typeface="Quattrocento Sans"/>
                <a:cs typeface="Quattrocento Sans"/>
                <a:sym typeface="Quattrocento Sans"/>
              </a:rPr>
              <a:t>Accuracy score </a:t>
            </a:r>
            <a:endParaRPr sz="1800" u="sng">
              <a:latin typeface="Quattrocento Sans"/>
              <a:ea typeface="Quattrocento Sans"/>
              <a:cs typeface="Quattrocento Sans"/>
              <a:sym typeface="Quattrocento Sans"/>
            </a:endParaRPr>
          </a:p>
          <a:p>
            <a:pPr marL="0" lvl="0" indent="0" algn="just" rtl="0">
              <a:lnSpc>
                <a:spcPct val="150000"/>
              </a:lnSpc>
              <a:spcBef>
                <a:spcPts val="0"/>
              </a:spcBef>
              <a:spcAft>
                <a:spcPts val="0"/>
              </a:spcAft>
              <a:buNone/>
            </a:pPr>
            <a:r>
              <a:rPr lang="en-US" sz="1800">
                <a:latin typeface="Quattrocento Sans"/>
                <a:ea typeface="Quattrocento Sans"/>
                <a:cs typeface="Quattrocento Sans"/>
                <a:sym typeface="Quattrocento Sans"/>
              </a:rPr>
              <a:t>= correct predictions / total number of data points</a:t>
            </a:r>
            <a:endParaRPr sz="1800">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endParaRPr>
              <a:latin typeface="Quattrocento Sans"/>
              <a:ea typeface="Quattrocento Sans"/>
              <a:cs typeface="Quattrocento Sans"/>
              <a:sym typeface="Quattrocento Sans"/>
            </a:endParaRPr>
          </a:p>
        </p:txBody>
      </p:sp>
      <p:sp>
        <p:nvSpPr>
          <p:cNvPr id="634" name="Google Shape;634;gead86e213a_3_87"/>
          <p:cNvSpPr txBox="1"/>
          <p:nvPr/>
        </p:nvSpPr>
        <p:spPr>
          <a:xfrm>
            <a:off x="5004415" y="1554450"/>
            <a:ext cx="2653800" cy="1293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800" u="sng">
                <a:latin typeface="Quattrocento Sans"/>
                <a:ea typeface="Quattrocento Sans"/>
                <a:cs typeface="Quattrocento Sans"/>
                <a:sym typeface="Quattrocento Sans"/>
              </a:rPr>
              <a:t>F1 score</a:t>
            </a:r>
            <a:endParaRPr sz="1800" u="sng">
              <a:latin typeface="Quattrocento Sans"/>
              <a:ea typeface="Quattrocento Sans"/>
              <a:cs typeface="Quattrocento Sans"/>
              <a:sym typeface="Quattrocento Sans"/>
            </a:endParaRPr>
          </a:p>
          <a:p>
            <a:pPr marL="0" lvl="0" indent="0" algn="l" rtl="0">
              <a:lnSpc>
                <a:spcPct val="150000"/>
              </a:lnSpc>
              <a:spcBef>
                <a:spcPts val="0"/>
              </a:spcBef>
              <a:spcAft>
                <a:spcPts val="0"/>
              </a:spcAft>
              <a:buNone/>
            </a:pPr>
            <a:r>
              <a:rPr lang="en-US" sz="1800">
                <a:latin typeface="Quattrocento Sans"/>
                <a:ea typeface="Quattrocento Sans"/>
                <a:cs typeface="Quattrocento Sans"/>
                <a:sym typeface="Quattrocento Sans"/>
              </a:rPr>
              <a:t>= 2 * (precision * recall) / (precision + recall)</a:t>
            </a:r>
            <a:endParaRPr sz="1800">
              <a:latin typeface="Quattrocento Sans"/>
              <a:ea typeface="Quattrocento Sans"/>
              <a:cs typeface="Quattrocento Sans"/>
              <a:sym typeface="Quattrocento Sans"/>
            </a:endParaRPr>
          </a:p>
        </p:txBody>
      </p:sp>
      <p:sp>
        <p:nvSpPr>
          <p:cNvPr id="635" name="Google Shape;635;gead86e213a_3_87"/>
          <p:cNvSpPr txBox="1"/>
          <p:nvPr/>
        </p:nvSpPr>
        <p:spPr>
          <a:xfrm>
            <a:off x="8709800" y="1597025"/>
            <a:ext cx="2513700" cy="1108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500" u="sng">
                <a:latin typeface="Quattrocento Sans"/>
                <a:ea typeface="Quattrocento Sans"/>
                <a:cs typeface="Quattrocento Sans"/>
                <a:sym typeface="Quattrocento Sans"/>
              </a:rPr>
              <a:t>ROC/AUC score</a:t>
            </a:r>
            <a:endParaRPr sz="1500">
              <a:latin typeface="Quattrocento Sans"/>
              <a:ea typeface="Quattrocento Sans"/>
              <a:cs typeface="Quattrocento Sans"/>
              <a:sym typeface="Quattrocento Sans"/>
            </a:endParaRPr>
          </a:p>
          <a:p>
            <a:pPr marL="0" lvl="0" indent="0" algn="l" rtl="0">
              <a:lnSpc>
                <a:spcPct val="150000"/>
              </a:lnSpc>
              <a:spcBef>
                <a:spcPts val="0"/>
              </a:spcBef>
              <a:spcAft>
                <a:spcPts val="0"/>
              </a:spcAft>
              <a:buNone/>
            </a:pPr>
            <a:r>
              <a:rPr lang="en-US" sz="1500">
                <a:latin typeface="Quattrocento Sans"/>
                <a:ea typeface="Quattrocento Sans"/>
                <a:cs typeface="Quattrocento Sans"/>
                <a:sym typeface="Quattrocento Sans"/>
              </a:rPr>
              <a:t>ROC = specificity/sensitivity</a:t>
            </a:r>
            <a:endParaRPr sz="1500">
              <a:latin typeface="Quattrocento Sans"/>
              <a:ea typeface="Quattrocento Sans"/>
              <a:cs typeface="Quattrocento Sans"/>
              <a:sym typeface="Quattrocento Sans"/>
            </a:endParaRPr>
          </a:p>
          <a:p>
            <a:pPr marL="0" lvl="0" indent="0" algn="l" rtl="0">
              <a:lnSpc>
                <a:spcPct val="150000"/>
              </a:lnSpc>
              <a:spcBef>
                <a:spcPts val="0"/>
              </a:spcBef>
              <a:spcAft>
                <a:spcPts val="0"/>
              </a:spcAft>
              <a:buNone/>
            </a:pPr>
            <a:r>
              <a:rPr lang="en-US" sz="1500">
                <a:latin typeface="Quattrocento Sans"/>
                <a:ea typeface="Quattrocento Sans"/>
                <a:cs typeface="Quattrocento Sans"/>
                <a:sym typeface="Quattrocento Sans"/>
              </a:rPr>
              <a:t>AUC = separability</a:t>
            </a:r>
            <a:endParaRPr sz="1500">
              <a:latin typeface="Quattrocento Sans"/>
              <a:ea typeface="Quattrocento Sans"/>
              <a:cs typeface="Quattrocento Sans"/>
              <a:sym typeface="Quattrocento Sans"/>
            </a:endParaRPr>
          </a:p>
        </p:txBody>
      </p:sp>
      <p:sp>
        <p:nvSpPr>
          <p:cNvPr id="636" name="Google Shape;636;gead86e213a_3_87"/>
          <p:cNvSpPr txBox="1"/>
          <p:nvPr/>
        </p:nvSpPr>
        <p:spPr>
          <a:xfrm>
            <a:off x="1436375" y="4109100"/>
            <a:ext cx="34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attrocento Sans"/>
              <a:ea typeface="Quattrocento Sans"/>
              <a:cs typeface="Quattrocento Sans"/>
              <a:sym typeface="Quattrocento Sans"/>
            </a:endParaRPr>
          </a:p>
        </p:txBody>
      </p:sp>
      <p:grpSp>
        <p:nvGrpSpPr>
          <p:cNvPr id="637" name="Google Shape;637;gead86e213a_3_87"/>
          <p:cNvGrpSpPr/>
          <p:nvPr/>
        </p:nvGrpSpPr>
        <p:grpSpPr>
          <a:xfrm>
            <a:off x="4439699" y="3743936"/>
            <a:ext cx="3312600" cy="2536875"/>
            <a:chOff x="8000382" y="909911"/>
            <a:chExt cx="3312600" cy="2536875"/>
          </a:xfrm>
        </p:grpSpPr>
        <p:sp>
          <p:nvSpPr>
            <p:cNvPr id="638" name="Google Shape;638;gead86e213a_3_87"/>
            <p:cNvSpPr/>
            <p:nvPr/>
          </p:nvSpPr>
          <p:spPr>
            <a:xfrm>
              <a:off x="8000382" y="1313186"/>
              <a:ext cx="3312600" cy="21336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2300">
                  <a:solidFill>
                    <a:schemeClr val="dk1"/>
                  </a:solidFill>
                  <a:latin typeface="Quattrocento Sans"/>
                  <a:ea typeface="Quattrocento Sans"/>
                  <a:cs typeface="Quattrocento Sans"/>
                  <a:sym typeface="Quattrocento Sans"/>
                </a:rPr>
                <a:t>𝑅𝑒𝑐𝑎𝑙𝑙 = 𝑇𝑃/(𝑇𝑃+𝐹𝑁)</a:t>
              </a:r>
              <a:endParaRPr sz="1800">
                <a:solidFill>
                  <a:schemeClr val="lt1"/>
                </a:solidFill>
                <a:latin typeface="Quattrocento Sans"/>
                <a:ea typeface="Quattrocento Sans"/>
                <a:cs typeface="Quattrocento Sans"/>
                <a:sym typeface="Quattrocento Sans"/>
              </a:endParaRPr>
            </a:p>
          </p:txBody>
        </p:sp>
        <p:grpSp>
          <p:nvGrpSpPr>
            <p:cNvPr id="639" name="Google Shape;639;gead86e213a_3_87"/>
            <p:cNvGrpSpPr/>
            <p:nvPr/>
          </p:nvGrpSpPr>
          <p:grpSpPr>
            <a:xfrm>
              <a:off x="9332459" y="909911"/>
              <a:ext cx="648600" cy="648600"/>
              <a:chOff x="9332459" y="909911"/>
              <a:chExt cx="648600" cy="648600"/>
            </a:xfrm>
          </p:grpSpPr>
          <p:sp>
            <p:nvSpPr>
              <p:cNvPr id="640" name="Google Shape;640;gead86e213a_3_87"/>
              <p:cNvSpPr/>
              <p:nvPr/>
            </p:nvSpPr>
            <p:spPr>
              <a:xfrm>
                <a:off x="9332459" y="909911"/>
                <a:ext cx="648600" cy="648600"/>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41" name="Google Shape;641;gead86e213a_3_87"/>
              <p:cNvGrpSpPr/>
              <p:nvPr/>
            </p:nvGrpSpPr>
            <p:grpSpPr>
              <a:xfrm>
                <a:off x="9530676" y="1108164"/>
                <a:ext cx="251911" cy="251911"/>
                <a:chOff x="8208963" y="3762375"/>
                <a:chExt cx="306386" cy="306386"/>
              </a:xfrm>
            </p:grpSpPr>
            <p:sp>
              <p:nvSpPr>
                <p:cNvPr id="642" name="Google Shape;642;gead86e213a_3_87"/>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3" name="Google Shape;643;gead86e213a_3_87"/>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4" name="Google Shape;644;gead86e213a_3_87"/>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5" name="Google Shape;645;gead86e213a_3_87"/>
                <p:cNvSpPr/>
                <p:nvPr/>
              </p:nvSpPr>
              <p:spPr>
                <a:xfrm>
                  <a:off x="8208963" y="3762375"/>
                  <a:ext cx="306386" cy="306386"/>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646" name="Google Shape;646;gead86e213a_3_87"/>
          <p:cNvGrpSpPr/>
          <p:nvPr/>
        </p:nvGrpSpPr>
        <p:grpSpPr>
          <a:xfrm>
            <a:off x="8152613" y="3780105"/>
            <a:ext cx="3312600" cy="2536881"/>
            <a:chOff x="8594812" y="909905"/>
            <a:chExt cx="3312600" cy="2536881"/>
          </a:xfrm>
        </p:grpSpPr>
        <p:sp>
          <p:nvSpPr>
            <p:cNvPr id="647" name="Google Shape;647;gead86e213a_3_87"/>
            <p:cNvSpPr/>
            <p:nvPr/>
          </p:nvSpPr>
          <p:spPr>
            <a:xfrm>
              <a:off x="8594812" y="1313186"/>
              <a:ext cx="3312600" cy="21336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2100">
                  <a:solidFill>
                    <a:schemeClr val="dk1"/>
                  </a:solidFill>
                  <a:latin typeface="Quattrocento Sans"/>
                  <a:ea typeface="Quattrocento Sans"/>
                  <a:cs typeface="Quattrocento Sans"/>
                  <a:sym typeface="Quattrocento Sans"/>
                </a:rPr>
                <a:t>specificity = TN/(TN+FN)</a:t>
              </a:r>
              <a:endParaRPr sz="2100">
                <a:solidFill>
                  <a:schemeClr val="dk1"/>
                </a:solidFill>
                <a:latin typeface="Quattrocento Sans"/>
                <a:ea typeface="Quattrocento Sans"/>
                <a:cs typeface="Quattrocento Sans"/>
                <a:sym typeface="Quattrocento Sans"/>
              </a:endParaRPr>
            </a:p>
            <a:p>
              <a:pPr marL="0" lvl="0" indent="0" algn="ctr" rtl="0">
                <a:spcBef>
                  <a:spcPts val="0"/>
                </a:spcBef>
                <a:spcAft>
                  <a:spcPts val="0"/>
                </a:spcAft>
                <a:buClr>
                  <a:schemeClr val="dk1"/>
                </a:buClr>
                <a:buSzPts val="1100"/>
                <a:buFont typeface="Arial"/>
                <a:buNone/>
              </a:pPr>
              <a:r>
                <a:rPr lang="en-US" sz="2100">
                  <a:solidFill>
                    <a:schemeClr val="dk1"/>
                  </a:solidFill>
                  <a:latin typeface="Quattrocento Sans"/>
                  <a:ea typeface="Quattrocento Sans"/>
                  <a:cs typeface="Quattrocento Sans"/>
                  <a:sym typeface="Quattrocento Sans"/>
                </a:rPr>
                <a:t>sensitivity = TP/(TP+FP)</a:t>
              </a:r>
              <a:endParaRPr sz="1800">
                <a:solidFill>
                  <a:schemeClr val="lt1"/>
                </a:solidFill>
                <a:latin typeface="Quattrocento Sans"/>
                <a:ea typeface="Quattrocento Sans"/>
                <a:cs typeface="Quattrocento Sans"/>
                <a:sym typeface="Quattrocento Sans"/>
              </a:endParaRPr>
            </a:p>
          </p:txBody>
        </p:sp>
        <p:grpSp>
          <p:nvGrpSpPr>
            <p:cNvPr id="648" name="Google Shape;648;gead86e213a_3_87"/>
            <p:cNvGrpSpPr/>
            <p:nvPr/>
          </p:nvGrpSpPr>
          <p:grpSpPr>
            <a:xfrm>
              <a:off x="9926911" y="909905"/>
              <a:ext cx="648425" cy="648425"/>
              <a:chOff x="3752994" y="2076676"/>
              <a:chExt cx="702900" cy="702900"/>
            </a:xfrm>
          </p:grpSpPr>
          <p:sp>
            <p:nvSpPr>
              <p:cNvPr id="649" name="Google Shape;649;gead86e213a_3_87"/>
              <p:cNvSpPr/>
              <p:nvPr/>
            </p:nvSpPr>
            <p:spPr>
              <a:xfrm>
                <a:off x="3752994" y="2076676"/>
                <a:ext cx="702900" cy="702900"/>
              </a:xfrm>
              <a:prstGeom prst="ellipse">
                <a:avLst/>
              </a:prstGeom>
              <a:solidFill>
                <a:srgbClr val="BABABA"/>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50" name="Google Shape;650;gead86e213a_3_87"/>
              <p:cNvGrpSpPr/>
              <p:nvPr/>
            </p:nvGrpSpPr>
            <p:grpSpPr>
              <a:xfrm>
                <a:off x="3919947" y="2340431"/>
                <a:ext cx="369496" cy="175672"/>
                <a:chOff x="4254500" y="2100263"/>
                <a:chExt cx="1906586" cy="906463"/>
              </a:xfrm>
            </p:grpSpPr>
            <p:sp>
              <p:nvSpPr>
                <p:cNvPr id="651" name="Google Shape;651;gead86e213a_3_87"/>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52" name="Google Shape;652;gead86e213a_3_87"/>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53" name="Google Shape;653;gead86e213a_3_87"/>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9"/>
          <p:cNvSpPr/>
          <p:nvPr/>
        </p:nvSpPr>
        <p:spPr>
          <a:xfrm>
            <a:off x="9443776" y="4359146"/>
            <a:ext cx="2367300" cy="2367300"/>
          </a:xfrm>
          <a:prstGeom prst="ellipse">
            <a:avLst/>
          </a:prstGeom>
          <a:solidFill>
            <a:srgbClr val="667181">
              <a:alpha val="29803"/>
            </a:srgbClr>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59" name="Google Shape;659;p9"/>
          <p:cNvSpPr/>
          <p:nvPr/>
        </p:nvSpPr>
        <p:spPr>
          <a:xfrm>
            <a:off x="0" y="5573890"/>
            <a:ext cx="11025300" cy="50700"/>
          </a:xfrm>
          <a:prstGeom prst="rect">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60" name="Google Shape;660;p9"/>
          <p:cNvSpPr/>
          <p:nvPr/>
        </p:nvSpPr>
        <p:spPr>
          <a:xfrm>
            <a:off x="9829561" y="4744930"/>
            <a:ext cx="1595700" cy="1595700"/>
          </a:xfrm>
          <a:prstGeom prst="ellipse">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61" name="Google Shape;661;p9" descr="This is an icon of a trophy."/>
          <p:cNvGrpSpPr/>
          <p:nvPr/>
        </p:nvGrpSpPr>
        <p:grpSpPr>
          <a:xfrm>
            <a:off x="10299251" y="5162158"/>
            <a:ext cx="656251" cy="761555"/>
            <a:chOff x="-1892703" y="1944681"/>
            <a:chExt cx="3284538" cy="3811588"/>
          </a:xfrm>
        </p:grpSpPr>
        <p:sp>
          <p:nvSpPr>
            <p:cNvPr id="662" name="Google Shape;662;p9"/>
            <p:cNvSpPr/>
            <p:nvPr/>
          </p:nvSpPr>
          <p:spPr>
            <a:xfrm>
              <a:off x="-1892703" y="1944681"/>
              <a:ext cx="3284538" cy="3811588"/>
            </a:xfrm>
            <a:custGeom>
              <a:avLst/>
              <a:gdLst/>
              <a:ahLst/>
              <a:cxnLst/>
              <a:rect l="l" t="t" r="r" b="b"/>
              <a:pathLst>
                <a:path w="1764" h="2048" extrusionOk="0">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63" name="Google Shape;663;p9"/>
            <p:cNvSpPr/>
            <p:nvPr/>
          </p:nvSpPr>
          <p:spPr>
            <a:xfrm>
              <a:off x="-795744" y="2462202"/>
              <a:ext cx="1090612" cy="1039809"/>
            </a:xfrm>
            <a:custGeom>
              <a:avLst/>
              <a:gdLst/>
              <a:ahLst/>
              <a:cxnLst/>
              <a:rect l="l" t="t" r="r" b="b"/>
              <a:pathLst>
                <a:path w="586" h="559" extrusionOk="0">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64" name="Google Shape;664;p9"/>
          <p:cNvCxnSpPr/>
          <p:nvPr/>
        </p:nvCxnSpPr>
        <p:spPr>
          <a:xfrm>
            <a:off x="8029776" y="5729784"/>
            <a:ext cx="0" cy="705600"/>
          </a:xfrm>
          <a:prstGeom prst="straightConnector1">
            <a:avLst/>
          </a:prstGeom>
          <a:noFill/>
          <a:ln w="19050" cap="flat" cmpd="sng">
            <a:solidFill>
              <a:srgbClr val="43CDD9"/>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665" name="Google Shape;665;p9"/>
          <p:cNvSpPr/>
          <p:nvPr/>
        </p:nvSpPr>
        <p:spPr>
          <a:xfrm>
            <a:off x="7714576" y="5307646"/>
            <a:ext cx="630300" cy="630300"/>
          </a:xfrm>
          <a:prstGeom prst="ellipse">
            <a:avLst/>
          </a:prstGeom>
          <a:solidFill>
            <a:srgbClr val="43CDD9"/>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66" name="Google Shape;666;p9" descr="This is an icon of a calendar. "/>
          <p:cNvGrpSpPr/>
          <p:nvPr/>
        </p:nvGrpSpPr>
        <p:grpSpPr>
          <a:xfrm>
            <a:off x="7899208" y="5492243"/>
            <a:ext cx="261256" cy="261257"/>
            <a:chOff x="8208963" y="3762375"/>
            <a:chExt cx="306387" cy="306388"/>
          </a:xfrm>
        </p:grpSpPr>
        <p:sp>
          <p:nvSpPr>
            <p:cNvPr id="667" name="Google Shape;667;p9"/>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68" name="Google Shape;668;p9"/>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69" name="Google Shape;669;p9"/>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0" name="Google Shape;670;p9"/>
            <p:cNvSpPr/>
            <p:nvPr/>
          </p:nvSpPr>
          <p:spPr>
            <a:xfrm>
              <a:off x="8208963" y="3762375"/>
              <a:ext cx="306387" cy="306388"/>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71" name="Google Shape;671;p9"/>
          <p:cNvCxnSpPr/>
          <p:nvPr/>
        </p:nvCxnSpPr>
        <p:spPr>
          <a:xfrm>
            <a:off x="1568345" y="4813415"/>
            <a:ext cx="0" cy="705600"/>
          </a:xfrm>
          <a:prstGeom prst="straightConnector1">
            <a:avLst/>
          </a:prstGeom>
          <a:noFill/>
          <a:ln w="19050" cap="flat" cmpd="sng">
            <a:solidFill>
              <a:srgbClr val="30353F"/>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672" name="Google Shape;672;p9"/>
          <p:cNvSpPr/>
          <p:nvPr/>
        </p:nvSpPr>
        <p:spPr>
          <a:xfrm>
            <a:off x="1253145" y="5260079"/>
            <a:ext cx="630300" cy="630300"/>
          </a:xfrm>
          <a:prstGeom prst="ellipse">
            <a:avLst/>
          </a:prstGeom>
          <a:solidFill>
            <a:srgbClr val="30353F"/>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73" name="Google Shape;673;p9" descr="This is an icon of a clock."/>
          <p:cNvGrpSpPr/>
          <p:nvPr/>
        </p:nvGrpSpPr>
        <p:grpSpPr>
          <a:xfrm>
            <a:off x="1413458" y="5420279"/>
            <a:ext cx="309626" cy="309626"/>
            <a:chOff x="1389063" y="3748088"/>
            <a:chExt cx="336550" cy="336550"/>
          </a:xfrm>
        </p:grpSpPr>
        <p:sp>
          <p:nvSpPr>
            <p:cNvPr id="674" name="Google Shape;674;p9"/>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5" name="Google Shape;675;p9"/>
            <p:cNvSpPr/>
            <p:nvPr/>
          </p:nvSpPr>
          <p:spPr>
            <a:xfrm>
              <a:off x="1389063" y="3748088"/>
              <a:ext cx="336550" cy="336550"/>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76" name="Google Shape;676;p9"/>
          <p:cNvCxnSpPr/>
          <p:nvPr/>
        </p:nvCxnSpPr>
        <p:spPr>
          <a:xfrm>
            <a:off x="3722155" y="5729784"/>
            <a:ext cx="0" cy="705600"/>
          </a:xfrm>
          <a:prstGeom prst="straightConnector1">
            <a:avLst/>
          </a:prstGeom>
          <a:noFill/>
          <a:ln w="19050" cap="flat" cmpd="sng">
            <a:solidFill>
              <a:srgbClr val="66718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677" name="Google Shape;677;p9"/>
          <p:cNvSpPr/>
          <p:nvPr/>
        </p:nvSpPr>
        <p:spPr>
          <a:xfrm>
            <a:off x="3406955" y="5307646"/>
            <a:ext cx="630300" cy="630300"/>
          </a:xfrm>
          <a:prstGeom prst="ellipse">
            <a:avLst/>
          </a:prstGeom>
          <a:solidFill>
            <a:srgbClr val="667181"/>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78" name="Google Shape;678;p9" descr="This is an icon of three human beings and a clock."/>
          <p:cNvGrpSpPr/>
          <p:nvPr/>
        </p:nvGrpSpPr>
        <p:grpSpPr>
          <a:xfrm>
            <a:off x="3542819" y="5443512"/>
            <a:ext cx="358721" cy="358720"/>
            <a:chOff x="3613150" y="3706813"/>
            <a:chExt cx="420688" cy="420687"/>
          </a:xfrm>
        </p:grpSpPr>
        <p:sp>
          <p:nvSpPr>
            <p:cNvPr id="679" name="Google Shape;679;p9"/>
            <p:cNvSpPr/>
            <p:nvPr/>
          </p:nvSpPr>
          <p:spPr>
            <a:xfrm>
              <a:off x="3613150" y="3930650"/>
              <a:ext cx="420688"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80" name="Google Shape;680;p9"/>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81" name="Google Shape;681;p9"/>
            <p:cNvSpPr/>
            <p:nvPr/>
          </p:nvSpPr>
          <p:spPr>
            <a:xfrm>
              <a:off x="3736975" y="3706813"/>
              <a:ext cx="198438" cy="198437"/>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82" name="Google Shape;682;p9"/>
          <p:cNvCxnSpPr/>
          <p:nvPr/>
        </p:nvCxnSpPr>
        <p:spPr>
          <a:xfrm>
            <a:off x="5875965" y="4813415"/>
            <a:ext cx="0" cy="705600"/>
          </a:xfrm>
          <a:prstGeom prst="straightConnector1">
            <a:avLst/>
          </a:prstGeom>
          <a:noFill/>
          <a:ln w="19050" cap="flat" cmpd="sng">
            <a:solidFill>
              <a:srgbClr val="98A3AD"/>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683" name="Google Shape;683;p9"/>
          <p:cNvSpPr/>
          <p:nvPr/>
        </p:nvSpPr>
        <p:spPr>
          <a:xfrm>
            <a:off x="5560765" y="5307646"/>
            <a:ext cx="630300" cy="630300"/>
          </a:xfrm>
          <a:prstGeom prst="ellipse">
            <a:avLst/>
          </a:prstGeom>
          <a:solidFill>
            <a:srgbClr val="98A3AD"/>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684" name="Google Shape;684;p9" descr="This is an icon of a human being. "/>
          <p:cNvPicPr preferRelativeResize="0"/>
          <p:nvPr/>
        </p:nvPicPr>
        <p:blipFill rotWithShape="1">
          <a:blip r:embed="rId3">
            <a:alphaModFix/>
          </a:blip>
          <a:srcRect/>
          <a:stretch/>
        </p:blipFill>
        <p:spPr>
          <a:xfrm>
            <a:off x="5736588" y="5464220"/>
            <a:ext cx="278755" cy="317251"/>
          </a:xfrm>
          <a:prstGeom prst="rect">
            <a:avLst/>
          </a:prstGeom>
          <a:noFill/>
          <a:ln>
            <a:noFill/>
          </a:ln>
          <a:effectLst>
            <a:outerShdw blurRad="57150" dist="19050" dir="5400000" algn="bl" rotWithShape="0">
              <a:srgbClr val="000000">
                <a:alpha val="10000"/>
              </a:srgbClr>
            </a:outerShdw>
            <a:reflection endPos="30000" dist="38100" dir="5400000" fadeDir="5400012" sy="-100000" algn="bl" rotWithShape="0"/>
          </a:effectLst>
        </p:spPr>
      </p:pic>
      <p:sp>
        <p:nvSpPr>
          <p:cNvPr id="685" name="Google Shape;685;p9"/>
          <p:cNvSpPr txBox="1"/>
          <p:nvPr/>
        </p:nvSpPr>
        <p:spPr>
          <a:xfrm>
            <a:off x="11907454" y="6481180"/>
            <a:ext cx="29046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9</a:t>
            </a:r>
            <a:endParaRPr/>
          </a:p>
        </p:txBody>
      </p:sp>
      <p:sp>
        <p:nvSpPr>
          <p:cNvPr id="686" name="Google Shape;686;p9"/>
          <p:cNvSpPr txBox="1"/>
          <p:nvPr/>
        </p:nvSpPr>
        <p:spPr>
          <a:xfrm>
            <a:off x="4134728" y="165381"/>
            <a:ext cx="39225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CONCLUSION</a:t>
            </a:r>
            <a:endParaRPr/>
          </a:p>
        </p:txBody>
      </p:sp>
      <p:sp>
        <p:nvSpPr>
          <p:cNvPr id="687" name="Google Shape;687;p9"/>
          <p:cNvSpPr txBox="1"/>
          <p:nvPr/>
        </p:nvSpPr>
        <p:spPr>
          <a:xfrm>
            <a:off x="1162200" y="37750"/>
            <a:ext cx="8700900" cy="4720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2800">
              <a:latin typeface="Quattrocento Sans"/>
              <a:ea typeface="Quattrocento Sans"/>
              <a:cs typeface="Quattrocento Sans"/>
              <a:sym typeface="Quattrocento Sans"/>
            </a:endParaRPr>
          </a:p>
          <a:p>
            <a:pPr marL="457200" lvl="0" indent="-355600" algn="just" rtl="0">
              <a:lnSpc>
                <a:spcPct val="115000"/>
              </a:lnSpc>
              <a:spcBef>
                <a:spcPts val="0"/>
              </a:spcBef>
              <a:spcAft>
                <a:spcPts val="0"/>
              </a:spcAft>
              <a:buClr>
                <a:schemeClr val="dk1"/>
              </a:buClr>
              <a:buSzPts val="2000"/>
              <a:buFont typeface="Quattrocento Sans"/>
              <a:buChar char="➢"/>
            </a:pPr>
            <a:r>
              <a:rPr lang="en-US" sz="2100">
                <a:solidFill>
                  <a:schemeClr val="dk1"/>
                </a:solidFill>
                <a:latin typeface="Calibri"/>
                <a:ea typeface="Calibri"/>
                <a:cs typeface="Calibri"/>
                <a:sym typeface="Calibri"/>
              </a:rPr>
              <a:t>Our goal was to build a model that will be able to predict the probability of order cancellation based on the booking details. We built four different models, employing logit, decision tree classifier, random forest and KNN algorithms. </a:t>
            </a:r>
            <a:endParaRPr sz="2100">
              <a:solidFill>
                <a:schemeClr val="dk1"/>
              </a:solidFill>
              <a:latin typeface="Calibri"/>
              <a:ea typeface="Calibri"/>
              <a:cs typeface="Calibri"/>
              <a:sym typeface="Calibri"/>
            </a:endParaRPr>
          </a:p>
          <a:p>
            <a:pPr marL="457200" lvl="0" indent="-355600" algn="just" rtl="0">
              <a:lnSpc>
                <a:spcPct val="115000"/>
              </a:lnSpc>
              <a:spcBef>
                <a:spcPts val="0"/>
              </a:spcBef>
              <a:spcAft>
                <a:spcPts val="0"/>
              </a:spcAft>
              <a:buClr>
                <a:schemeClr val="dk1"/>
              </a:buClr>
              <a:buSzPts val="2000"/>
              <a:buFont typeface="Quattrocento Sans"/>
              <a:buChar char="➢"/>
            </a:pPr>
            <a:r>
              <a:rPr lang="en-US" sz="2100">
                <a:solidFill>
                  <a:schemeClr val="dk1"/>
                </a:solidFill>
                <a:latin typeface="Calibri"/>
                <a:ea typeface="Calibri"/>
                <a:cs typeface="Calibri"/>
                <a:sym typeface="Calibri"/>
              </a:rPr>
              <a:t>We conclude that the Random forest classification model performs the best for this type of task. It has highest accuracy score (the fraction of correct predictions is the highest) and ROC/AUC score (</a:t>
            </a:r>
            <a:r>
              <a:rPr lang="en-US" sz="2100">
                <a:solidFill>
                  <a:schemeClr val="dk1"/>
                </a:solidFill>
                <a:highlight>
                  <a:srgbClr val="FFFFFF"/>
                </a:highlight>
                <a:latin typeface="Calibri"/>
                <a:ea typeface="Calibri"/>
                <a:cs typeface="Calibri"/>
                <a:sym typeface="Calibri"/>
              </a:rPr>
              <a:t>capability of model to distinguish between the classes)</a:t>
            </a:r>
            <a:endParaRPr sz="2100">
              <a:solidFill>
                <a:schemeClr val="dk1"/>
              </a:solidFill>
              <a:latin typeface="Calibri"/>
              <a:ea typeface="Calibri"/>
              <a:cs typeface="Calibri"/>
              <a:sym typeface="Calibri"/>
            </a:endParaRPr>
          </a:p>
          <a:p>
            <a:pPr marL="457200" lvl="0" indent="-355600" algn="just" rtl="0">
              <a:lnSpc>
                <a:spcPct val="115000"/>
              </a:lnSpc>
              <a:spcBef>
                <a:spcPts val="0"/>
              </a:spcBef>
              <a:spcAft>
                <a:spcPts val="0"/>
              </a:spcAft>
              <a:buClr>
                <a:schemeClr val="dk1"/>
              </a:buClr>
              <a:buSzPts val="2000"/>
              <a:buFont typeface="Quattrocento Sans"/>
              <a:buChar char="➢"/>
            </a:pPr>
            <a:r>
              <a:rPr lang="en-US" sz="2100">
                <a:solidFill>
                  <a:schemeClr val="dk1"/>
                </a:solidFill>
                <a:latin typeface="Calibri"/>
                <a:ea typeface="Calibri"/>
                <a:cs typeface="Calibri"/>
                <a:sym typeface="Calibri"/>
              </a:rPr>
              <a:t>We would require more data from more hotels and more countries in order to make more reliable predictions that could be sold like a booking evaluation tool. </a:t>
            </a:r>
            <a:endParaRPr sz="2800">
              <a:latin typeface="Quattrocento Sans"/>
              <a:ea typeface="Quattrocento Sans"/>
              <a:cs typeface="Quattrocento Sans"/>
              <a:sym typeface="Quattrocen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ead86e213a_3_13"/>
          <p:cNvSpPr/>
          <p:nvPr/>
        </p:nvSpPr>
        <p:spPr>
          <a:xfrm>
            <a:off x="9443776" y="4359146"/>
            <a:ext cx="2367300" cy="2367300"/>
          </a:xfrm>
          <a:prstGeom prst="ellipse">
            <a:avLst/>
          </a:prstGeom>
          <a:solidFill>
            <a:srgbClr val="667181">
              <a:alpha val="29800"/>
            </a:srgbClr>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3" name="Google Shape;693;gead86e213a_3_13"/>
          <p:cNvSpPr/>
          <p:nvPr/>
        </p:nvSpPr>
        <p:spPr>
          <a:xfrm>
            <a:off x="0" y="5573890"/>
            <a:ext cx="11025300" cy="50700"/>
          </a:xfrm>
          <a:prstGeom prst="rect">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4" name="Google Shape;694;gead86e213a_3_13"/>
          <p:cNvSpPr/>
          <p:nvPr/>
        </p:nvSpPr>
        <p:spPr>
          <a:xfrm>
            <a:off x="9829561" y="4744930"/>
            <a:ext cx="1595700" cy="1595700"/>
          </a:xfrm>
          <a:prstGeom prst="ellipse">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95" name="Google Shape;695;gead86e213a_3_13" descr="This is an icon of a trophy."/>
          <p:cNvGrpSpPr/>
          <p:nvPr/>
        </p:nvGrpSpPr>
        <p:grpSpPr>
          <a:xfrm>
            <a:off x="10299251" y="5162158"/>
            <a:ext cx="656251" cy="761556"/>
            <a:chOff x="-1892703" y="1944681"/>
            <a:chExt cx="3284537" cy="3811589"/>
          </a:xfrm>
        </p:grpSpPr>
        <p:sp>
          <p:nvSpPr>
            <p:cNvPr id="696" name="Google Shape;696;gead86e213a_3_13"/>
            <p:cNvSpPr/>
            <p:nvPr/>
          </p:nvSpPr>
          <p:spPr>
            <a:xfrm>
              <a:off x="-1892703" y="1944681"/>
              <a:ext cx="3284537" cy="3811589"/>
            </a:xfrm>
            <a:custGeom>
              <a:avLst/>
              <a:gdLst/>
              <a:ahLst/>
              <a:cxnLst/>
              <a:rect l="l" t="t" r="r" b="b"/>
              <a:pathLst>
                <a:path w="1764" h="2048" extrusionOk="0">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97" name="Google Shape;697;gead86e213a_3_13"/>
            <p:cNvSpPr/>
            <p:nvPr/>
          </p:nvSpPr>
          <p:spPr>
            <a:xfrm>
              <a:off x="-795744" y="2462202"/>
              <a:ext cx="1090612" cy="1039808"/>
            </a:xfrm>
            <a:custGeom>
              <a:avLst/>
              <a:gdLst/>
              <a:ahLst/>
              <a:cxnLst/>
              <a:rect l="l" t="t" r="r" b="b"/>
              <a:pathLst>
                <a:path w="586" h="559" extrusionOk="0">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98" name="Google Shape;698;gead86e213a_3_13"/>
          <p:cNvCxnSpPr/>
          <p:nvPr/>
        </p:nvCxnSpPr>
        <p:spPr>
          <a:xfrm>
            <a:off x="8029776" y="5729784"/>
            <a:ext cx="0" cy="705600"/>
          </a:xfrm>
          <a:prstGeom prst="straightConnector1">
            <a:avLst/>
          </a:prstGeom>
          <a:noFill/>
          <a:ln w="19050" cap="flat" cmpd="sng">
            <a:solidFill>
              <a:srgbClr val="43CDD9"/>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699" name="Google Shape;699;gead86e213a_3_13"/>
          <p:cNvSpPr/>
          <p:nvPr/>
        </p:nvSpPr>
        <p:spPr>
          <a:xfrm>
            <a:off x="7714576" y="5307646"/>
            <a:ext cx="630300" cy="630300"/>
          </a:xfrm>
          <a:prstGeom prst="ellipse">
            <a:avLst/>
          </a:prstGeom>
          <a:solidFill>
            <a:srgbClr val="43CDD9"/>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00" name="Google Shape;700;gead86e213a_3_13" descr="This is an icon of a calendar. "/>
          <p:cNvGrpSpPr/>
          <p:nvPr/>
        </p:nvGrpSpPr>
        <p:grpSpPr>
          <a:xfrm>
            <a:off x="7899208" y="5492243"/>
            <a:ext cx="261255" cy="261255"/>
            <a:chOff x="8208963" y="3762375"/>
            <a:chExt cx="306386" cy="306386"/>
          </a:xfrm>
        </p:grpSpPr>
        <p:sp>
          <p:nvSpPr>
            <p:cNvPr id="701" name="Google Shape;701;gead86e213a_3_13"/>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02" name="Google Shape;702;gead86e213a_3_13"/>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03" name="Google Shape;703;gead86e213a_3_13"/>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04" name="Google Shape;704;gead86e213a_3_13"/>
            <p:cNvSpPr/>
            <p:nvPr/>
          </p:nvSpPr>
          <p:spPr>
            <a:xfrm>
              <a:off x="8208963" y="3762375"/>
              <a:ext cx="306386" cy="306386"/>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05" name="Google Shape;705;gead86e213a_3_13"/>
          <p:cNvCxnSpPr/>
          <p:nvPr/>
        </p:nvCxnSpPr>
        <p:spPr>
          <a:xfrm>
            <a:off x="1568345" y="4813415"/>
            <a:ext cx="0" cy="705600"/>
          </a:xfrm>
          <a:prstGeom prst="straightConnector1">
            <a:avLst/>
          </a:prstGeom>
          <a:noFill/>
          <a:ln w="19050" cap="flat" cmpd="sng">
            <a:solidFill>
              <a:srgbClr val="30353F"/>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06" name="Google Shape;706;gead86e213a_3_13"/>
          <p:cNvSpPr/>
          <p:nvPr/>
        </p:nvSpPr>
        <p:spPr>
          <a:xfrm>
            <a:off x="1253145" y="5260079"/>
            <a:ext cx="630300" cy="630300"/>
          </a:xfrm>
          <a:prstGeom prst="ellipse">
            <a:avLst/>
          </a:prstGeom>
          <a:solidFill>
            <a:srgbClr val="30353F"/>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07" name="Google Shape;707;gead86e213a_3_13" descr="This is an icon of a clock."/>
          <p:cNvGrpSpPr/>
          <p:nvPr/>
        </p:nvGrpSpPr>
        <p:grpSpPr>
          <a:xfrm>
            <a:off x="1413458" y="5420279"/>
            <a:ext cx="309624" cy="309624"/>
            <a:chOff x="1389063" y="3748088"/>
            <a:chExt cx="336548" cy="336548"/>
          </a:xfrm>
        </p:grpSpPr>
        <p:sp>
          <p:nvSpPr>
            <p:cNvPr id="708" name="Google Shape;708;gead86e213a_3_13"/>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09" name="Google Shape;709;gead86e213a_3_13"/>
            <p:cNvSpPr/>
            <p:nvPr/>
          </p:nvSpPr>
          <p:spPr>
            <a:xfrm>
              <a:off x="1389063" y="3748088"/>
              <a:ext cx="336548" cy="336548"/>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10" name="Google Shape;710;gead86e213a_3_13"/>
          <p:cNvCxnSpPr/>
          <p:nvPr/>
        </p:nvCxnSpPr>
        <p:spPr>
          <a:xfrm>
            <a:off x="3722155" y="5729784"/>
            <a:ext cx="0" cy="705600"/>
          </a:xfrm>
          <a:prstGeom prst="straightConnector1">
            <a:avLst/>
          </a:prstGeom>
          <a:noFill/>
          <a:ln w="19050" cap="flat" cmpd="sng">
            <a:solidFill>
              <a:srgbClr val="66718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11" name="Google Shape;711;gead86e213a_3_13"/>
          <p:cNvSpPr/>
          <p:nvPr/>
        </p:nvSpPr>
        <p:spPr>
          <a:xfrm>
            <a:off x="3406955" y="5307646"/>
            <a:ext cx="630300" cy="630300"/>
          </a:xfrm>
          <a:prstGeom prst="ellipse">
            <a:avLst/>
          </a:prstGeom>
          <a:solidFill>
            <a:srgbClr val="667181"/>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12" name="Google Shape;712;gead86e213a_3_13" descr="This is an icon of three human beings and a clock."/>
          <p:cNvGrpSpPr/>
          <p:nvPr/>
        </p:nvGrpSpPr>
        <p:grpSpPr>
          <a:xfrm>
            <a:off x="3542819" y="5443512"/>
            <a:ext cx="358722" cy="358720"/>
            <a:chOff x="3613150" y="3706813"/>
            <a:chExt cx="420690" cy="420688"/>
          </a:xfrm>
        </p:grpSpPr>
        <p:sp>
          <p:nvSpPr>
            <p:cNvPr id="713" name="Google Shape;713;gead86e213a_3_13"/>
            <p:cNvSpPr/>
            <p:nvPr/>
          </p:nvSpPr>
          <p:spPr>
            <a:xfrm>
              <a:off x="3613150" y="3930650"/>
              <a:ext cx="420690"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14" name="Google Shape;714;gead86e213a_3_13"/>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15" name="Google Shape;715;gead86e213a_3_13"/>
            <p:cNvSpPr/>
            <p:nvPr/>
          </p:nvSpPr>
          <p:spPr>
            <a:xfrm>
              <a:off x="3736975" y="3706813"/>
              <a:ext cx="198437" cy="198438"/>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16" name="Google Shape;716;gead86e213a_3_13"/>
          <p:cNvCxnSpPr/>
          <p:nvPr/>
        </p:nvCxnSpPr>
        <p:spPr>
          <a:xfrm>
            <a:off x="5875965" y="4813415"/>
            <a:ext cx="0" cy="705600"/>
          </a:xfrm>
          <a:prstGeom prst="straightConnector1">
            <a:avLst/>
          </a:prstGeom>
          <a:noFill/>
          <a:ln w="19050" cap="flat" cmpd="sng">
            <a:solidFill>
              <a:srgbClr val="98A3AD"/>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17" name="Google Shape;717;gead86e213a_3_13"/>
          <p:cNvSpPr/>
          <p:nvPr/>
        </p:nvSpPr>
        <p:spPr>
          <a:xfrm>
            <a:off x="5560765" y="5307646"/>
            <a:ext cx="630300" cy="630300"/>
          </a:xfrm>
          <a:prstGeom prst="ellipse">
            <a:avLst/>
          </a:prstGeom>
          <a:solidFill>
            <a:srgbClr val="98A3AD"/>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718" name="Google Shape;718;gead86e213a_3_13" descr="This is an icon of a human being. "/>
          <p:cNvPicPr preferRelativeResize="0"/>
          <p:nvPr/>
        </p:nvPicPr>
        <p:blipFill rotWithShape="1">
          <a:blip r:embed="rId3">
            <a:alphaModFix/>
          </a:blip>
          <a:srcRect/>
          <a:stretch/>
        </p:blipFill>
        <p:spPr>
          <a:xfrm>
            <a:off x="5736588" y="5464220"/>
            <a:ext cx="278755" cy="317251"/>
          </a:xfrm>
          <a:prstGeom prst="rect">
            <a:avLst/>
          </a:prstGeom>
          <a:noFill/>
          <a:ln>
            <a:noFill/>
          </a:ln>
          <a:effectLst>
            <a:outerShdw blurRad="57150" dist="19050" dir="5400000" algn="bl" rotWithShape="0">
              <a:srgbClr val="000000">
                <a:alpha val="10000"/>
              </a:srgbClr>
            </a:outerShdw>
            <a:reflection endPos="30000" dist="38100" dir="5400000" fadeDir="5400012" sy="-100000" algn="bl" rotWithShape="0"/>
          </a:effectLst>
        </p:spPr>
      </p:pic>
      <p:sp>
        <p:nvSpPr>
          <p:cNvPr id="719" name="Google Shape;719;gead86e213a_3_13"/>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9</a:t>
            </a:r>
            <a:endParaRPr/>
          </a:p>
        </p:txBody>
      </p:sp>
      <p:sp>
        <p:nvSpPr>
          <p:cNvPr id="720" name="Google Shape;720;gead86e213a_3_13"/>
          <p:cNvSpPr txBox="1"/>
          <p:nvPr/>
        </p:nvSpPr>
        <p:spPr>
          <a:xfrm>
            <a:off x="4134728" y="165381"/>
            <a:ext cx="39225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CONCLUSION</a:t>
            </a:r>
            <a:endParaRPr/>
          </a:p>
        </p:txBody>
      </p:sp>
      <p:sp>
        <p:nvSpPr>
          <p:cNvPr id="721" name="Google Shape;721;gead86e213a_3_13"/>
          <p:cNvSpPr txBox="1"/>
          <p:nvPr/>
        </p:nvSpPr>
        <p:spPr>
          <a:xfrm>
            <a:off x="1128650" y="678725"/>
            <a:ext cx="8700900" cy="4386900"/>
          </a:xfrm>
          <a:prstGeom prst="rect">
            <a:avLst/>
          </a:prstGeom>
          <a:noFill/>
          <a:ln>
            <a:noFill/>
          </a:ln>
        </p:spPr>
        <p:txBody>
          <a:bodyPr spcFirstLastPara="1" wrap="square" lIns="91425" tIns="91425" rIns="91425" bIns="91425" anchor="t" anchorCtr="0">
            <a:spAutoFit/>
          </a:bodyPr>
          <a:lstStyle/>
          <a:p>
            <a:pPr marL="457200" lvl="0" indent="-349250" algn="just" rtl="0">
              <a:lnSpc>
                <a:spcPct val="115000"/>
              </a:lnSpc>
              <a:spcBef>
                <a:spcPts val="0"/>
              </a:spcBef>
              <a:spcAft>
                <a:spcPts val="0"/>
              </a:spcAft>
              <a:buClr>
                <a:schemeClr val="dk1"/>
              </a:buClr>
              <a:buSzPts val="1900"/>
              <a:buFont typeface="Quattrocento Sans"/>
              <a:buChar char="➢"/>
            </a:pPr>
            <a:r>
              <a:rPr lang="en-US" sz="2000">
                <a:solidFill>
                  <a:schemeClr val="dk1"/>
                </a:solidFill>
                <a:latin typeface="Calibri"/>
                <a:ea typeface="Calibri"/>
                <a:cs typeface="Calibri"/>
                <a:sym typeface="Calibri"/>
              </a:rPr>
              <a:t>By performing EDA we found that there is a high chance of cancellation when the customer had previous cancellations; additionally, being a repeated guest is a factor promoting a higher probability of ordering. As the dataset contained relatively few observations containing these features, additional data on these cases--repeated guests and cancellation history--would enhance the accuracy of the model.</a:t>
            </a:r>
            <a:endParaRPr sz="2000">
              <a:solidFill>
                <a:schemeClr val="dk1"/>
              </a:solidFill>
              <a:latin typeface="Calibri"/>
              <a:ea typeface="Calibri"/>
              <a:cs typeface="Calibri"/>
              <a:sym typeface="Calibri"/>
            </a:endParaRPr>
          </a:p>
          <a:p>
            <a:pPr marL="457200" lvl="0" indent="-349250" algn="just" rtl="0">
              <a:lnSpc>
                <a:spcPct val="115000"/>
              </a:lnSpc>
              <a:spcBef>
                <a:spcPts val="0"/>
              </a:spcBef>
              <a:spcAft>
                <a:spcPts val="0"/>
              </a:spcAft>
              <a:buClr>
                <a:schemeClr val="dk1"/>
              </a:buClr>
              <a:buSzPts val="1900"/>
              <a:buFont typeface="Quattrocento Sans"/>
              <a:buChar char="➢"/>
            </a:pPr>
            <a:r>
              <a:rPr lang="en-US" sz="2000">
                <a:solidFill>
                  <a:schemeClr val="dk1"/>
                </a:solidFill>
                <a:latin typeface="Calibri"/>
                <a:ea typeface="Calibri"/>
                <a:cs typeface="Calibri"/>
                <a:sym typeface="Calibri"/>
              </a:rPr>
              <a:t>Directions for future analysis: we propose to continue the research by adding more features to the data. For example, we could require data on hotel quality, availability of different meal preferences, stay prices, pool availability, hotel type, resort availability, attractions etc. This data can add significantly to the model precision and therefore increase the marketing value of the product. </a:t>
            </a:r>
            <a:endParaRPr sz="3600">
              <a:latin typeface="Quattrocento Sans"/>
              <a:ea typeface="Quattrocento Sans"/>
              <a:cs typeface="Quattrocento Sans"/>
              <a:sym typeface="Quattrocento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ead86e213a_3_46"/>
          <p:cNvSpPr/>
          <p:nvPr/>
        </p:nvSpPr>
        <p:spPr>
          <a:xfrm>
            <a:off x="9443776" y="4359146"/>
            <a:ext cx="2367300" cy="2367300"/>
          </a:xfrm>
          <a:prstGeom prst="ellipse">
            <a:avLst/>
          </a:prstGeom>
          <a:solidFill>
            <a:srgbClr val="667181">
              <a:alpha val="29800"/>
            </a:srgbClr>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27" name="Google Shape;727;gead86e213a_3_46"/>
          <p:cNvSpPr/>
          <p:nvPr/>
        </p:nvSpPr>
        <p:spPr>
          <a:xfrm>
            <a:off x="0" y="5573890"/>
            <a:ext cx="11025300" cy="50700"/>
          </a:xfrm>
          <a:prstGeom prst="rect">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28" name="Google Shape;728;gead86e213a_3_46"/>
          <p:cNvSpPr/>
          <p:nvPr/>
        </p:nvSpPr>
        <p:spPr>
          <a:xfrm>
            <a:off x="9829561" y="4744930"/>
            <a:ext cx="1595700" cy="1595700"/>
          </a:xfrm>
          <a:prstGeom prst="ellipse">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29" name="Google Shape;729;gead86e213a_3_46" descr="This is an icon of a trophy."/>
          <p:cNvGrpSpPr/>
          <p:nvPr/>
        </p:nvGrpSpPr>
        <p:grpSpPr>
          <a:xfrm>
            <a:off x="10299251" y="5162158"/>
            <a:ext cx="656251" cy="761556"/>
            <a:chOff x="-1892703" y="1944681"/>
            <a:chExt cx="3284537" cy="3811589"/>
          </a:xfrm>
        </p:grpSpPr>
        <p:sp>
          <p:nvSpPr>
            <p:cNvPr id="730" name="Google Shape;730;gead86e213a_3_46"/>
            <p:cNvSpPr/>
            <p:nvPr/>
          </p:nvSpPr>
          <p:spPr>
            <a:xfrm>
              <a:off x="-1892703" y="1944681"/>
              <a:ext cx="3284537" cy="3811589"/>
            </a:xfrm>
            <a:custGeom>
              <a:avLst/>
              <a:gdLst/>
              <a:ahLst/>
              <a:cxnLst/>
              <a:rect l="l" t="t" r="r" b="b"/>
              <a:pathLst>
                <a:path w="1764" h="2048" extrusionOk="0">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31" name="Google Shape;731;gead86e213a_3_46"/>
            <p:cNvSpPr/>
            <p:nvPr/>
          </p:nvSpPr>
          <p:spPr>
            <a:xfrm>
              <a:off x="-795744" y="2462202"/>
              <a:ext cx="1090612" cy="1039808"/>
            </a:xfrm>
            <a:custGeom>
              <a:avLst/>
              <a:gdLst/>
              <a:ahLst/>
              <a:cxnLst/>
              <a:rect l="l" t="t" r="r" b="b"/>
              <a:pathLst>
                <a:path w="586" h="559" extrusionOk="0">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32" name="Google Shape;732;gead86e213a_3_46"/>
          <p:cNvCxnSpPr/>
          <p:nvPr/>
        </p:nvCxnSpPr>
        <p:spPr>
          <a:xfrm>
            <a:off x="8029776" y="5729784"/>
            <a:ext cx="0" cy="705600"/>
          </a:xfrm>
          <a:prstGeom prst="straightConnector1">
            <a:avLst/>
          </a:prstGeom>
          <a:noFill/>
          <a:ln w="19050" cap="flat" cmpd="sng">
            <a:solidFill>
              <a:srgbClr val="43CDD9"/>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33" name="Google Shape;733;gead86e213a_3_46"/>
          <p:cNvSpPr/>
          <p:nvPr/>
        </p:nvSpPr>
        <p:spPr>
          <a:xfrm>
            <a:off x="7714576" y="5307646"/>
            <a:ext cx="630300" cy="630300"/>
          </a:xfrm>
          <a:prstGeom prst="ellipse">
            <a:avLst/>
          </a:prstGeom>
          <a:solidFill>
            <a:srgbClr val="43CDD9"/>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34" name="Google Shape;734;gead86e213a_3_46" descr="This is an icon of a calendar. "/>
          <p:cNvGrpSpPr/>
          <p:nvPr/>
        </p:nvGrpSpPr>
        <p:grpSpPr>
          <a:xfrm>
            <a:off x="7899208" y="5492243"/>
            <a:ext cx="261255" cy="261255"/>
            <a:chOff x="8208963" y="3762375"/>
            <a:chExt cx="306386" cy="306386"/>
          </a:xfrm>
        </p:grpSpPr>
        <p:sp>
          <p:nvSpPr>
            <p:cNvPr id="735" name="Google Shape;735;gead86e213a_3_46"/>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36" name="Google Shape;736;gead86e213a_3_46"/>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37" name="Google Shape;737;gead86e213a_3_46"/>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38" name="Google Shape;738;gead86e213a_3_46"/>
            <p:cNvSpPr/>
            <p:nvPr/>
          </p:nvSpPr>
          <p:spPr>
            <a:xfrm>
              <a:off x="8208963" y="3762375"/>
              <a:ext cx="306386" cy="306386"/>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39" name="Google Shape;739;gead86e213a_3_46"/>
          <p:cNvCxnSpPr/>
          <p:nvPr/>
        </p:nvCxnSpPr>
        <p:spPr>
          <a:xfrm>
            <a:off x="1568345" y="4813415"/>
            <a:ext cx="0" cy="705600"/>
          </a:xfrm>
          <a:prstGeom prst="straightConnector1">
            <a:avLst/>
          </a:prstGeom>
          <a:noFill/>
          <a:ln w="19050" cap="flat" cmpd="sng">
            <a:solidFill>
              <a:srgbClr val="30353F"/>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40" name="Google Shape;740;gead86e213a_3_46"/>
          <p:cNvSpPr/>
          <p:nvPr/>
        </p:nvSpPr>
        <p:spPr>
          <a:xfrm>
            <a:off x="1253145" y="5260079"/>
            <a:ext cx="630300" cy="630300"/>
          </a:xfrm>
          <a:prstGeom prst="ellipse">
            <a:avLst/>
          </a:prstGeom>
          <a:solidFill>
            <a:srgbClr val="30353F"/>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41" name="Google Shape;741;gead86e213a_3_46" descr="This is an icon of a clock."/>
          <p:cNvGrpSpPr/>
          <p:nvPr/>
        </p:nvGrpSpPr>
        <p:grpSpPr>
          <a:xfrm>
            <a:off x="1413458" y="5420279"/>
            <a:ext cx="309624" cy="309624"/>
            <a:chOff x="1389063" y="3748088"/>
            <a:chExt cx="336548" cy="336548"/>
          </a:xfrm>
        </p:grpSpPr>
        <p:sp>
          <p:nvSpPr>
            <p:cNvPr id="742" name="Google Shape;742;gead86e213a_3_46"/>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43" name="Google Shape;743;gead86e213a_3_46"/>
            <p:cNvSpPr/>
            <p:nvPr/>
          </p:nvSpPr>
          <p:spPr>
            <a:xfrm>
              <a:off x="1389063" y="3748088"/>
              <a:ext cx="336548" cy="336548"/>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44" name="Google Shape;744;gead86e213a_3_46"/>
          <p:cNvCxnSpPr/>
          <p:nvPr/>
        </p:nvCxnSpPr>
        <p:spPr>
          <a:xfrm>
            <a:off x="3722155" y="5729784"/>
            <a:ext cx="0" cy="705600"/>
          </a:xfrm>
          <a:prstGeom prst="straightConnector1">
            <a:avLst/>
          </a:prstGeom>
          <a:noFill/>
          <a:ln w="19050" cap="flat" cmpd="sng">
            <a:solidFill>
              <a:srgbClr val="66718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45" name="Google Shape;745;gead86e213a_3_46"/>
          <p:cNvSpPr/>
          <p:nvPr/>
        </p:nvSpPr>
        <p:spPr>
          <a:xfrm>
            <a:off x="3406955" y="5307646"/>
            <a:ext cx="630300" cy="630300"/>
          </a:xfrm>
          <a:prstGeom prst="ellipse">
            <a:avLst/>
          </a:prstGeom>
          <a:solidFill>
            <a:srgbClr val="667181"/>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46" name="Google Shape;746;gead86e213a_3_46" descr="This is an icon of three human beings and a clock."/>
          <p:cNvGrpSpPr/>
          <p:nvPr/>
        </p:nvGrpSpPr>
        <p:grpSpPr>
          <a:xfrm>
            <a:off x="3542819" y="5443512"/>
            <a:ext cx="358722" cy="358720"/>
            <a:chOff x="3613150" y="3706813"/>
            <a:chExt cx="420690" cy="420688"/>
          </a:xfrm>
        </p:grpSpPr>
        <p:sp>
          <p:nvSpPr>
            <p:cNvPr id="747" name="Google Shape;747;gead86e213a_3_46"/>
            <p:cNvSpPr/>
            <p:nvPr/>
          </p:nvSpPr>
          <p:spPr>
            <a:xfrm>
              <a:off x="3613150" y="3930650"/>
              <a:ext cx="420690"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48" name="Google Shape;748;gead86e213a_3_46"/>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49" name="Google Shape;749;gead86e213a_3_46"/>
            <p:cNvSpPr/>
            <p:nvPr/>
          </p:nvSpPr>
          <p:spPr>
            <a:xfrm>
              <a:off x="3736975" y="3706813"/>
              <a:ext cx="198437" cy="198438"/>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50" name="Google Shape;750;gead86e213a_3_46"/>
          <p:cNvCxnSpPr/>
          <p:nvPr/>
        </p:nvCxnSpPr>
        <p:spPr>
          <a:xfrm>
            <a:off x="5875965" y="4813415"/>
            <a:ext cx="0" cy="705600"/>
          </a:xfrm>
          <a:prstGeom prst="straightConnector1">
            <a:avLst/>
          </a:prstGeom>
          <a:noFill/>
          <a:ln w="19050" cap="flat" cmpd="sng">
            <a:solidFill>
              <a:srgbClr val="98A3AD"/>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51" name="Google Shape;751;gead86e213a_3_46"/>
          <p:cNvSpPr/>
          <p:nvPr/>
        </p:nvSpPr>
        <p:spPr>
          <a:xfrm>
            <a:off x="5560765" y="5307646"/>
            <a:ext cx="630300" cy="630300"/>
          </a:xfrm>
          <a:prstGeom prst="ellipse">
            <a:avLst/>
          </a:prstGeom>
          <a:solidFill>
            <a:srgbClr val="98A3AD"/>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752" name="Google Shape;752;gead86e213a_3_46" descr="This is an icon of a human being. "/>
          <p:cNvPicPr preferRelativeResize="0"/>
          <p:nvPr/>
        </p:nvPicPr>
        <p:blipFill rotWithShape="1">
          <a:blip r:embed="rId3">
            <a:alphaModFix/>
          </a:blip>
          <a:srcRect/>
          <a:stretch/>
        </p:blipFill>
        <p:spPr>
          <a:xfrm>
            <a:off x="5736588" y="5464220"/>
            <a:ext cx="278755" cy="317251"/>
          </a:xfrm>
          <a:prstGeom prst="rect">
            <a:avLst/>
          </a:prstGeom>
          <a:noFill/>
          <a:ln>
            <a:noFill/>
          </a:ln>
          <a:effectLst>
            <a:outerShdw blurRad="57150" dist="19050" dir="5400000" algn="bl" rotWithShape="0">
              <a:srgbClr val="000000">
                <a:alpha val="10000"/>
              </a:srgbClr>
            </a:outerShdw>
            <a:reflection endPos="30000" dist="38100" dir="5400000" fadeDir="5400012" sy="-100000" algn="bl" rotWithShape="0"/>
          </a:effectLst>
        </p:spPr>
      </p:pic>
      <p:sp>
        <p:nvSpPr>
          <p:cNvPr id="753" name="Google Shape;753;gead86e213a_3_46"/>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9</a:t>
            </a:r>
            <a:endParaRPr/>
          </a:p>
        </p:txBody>
      </p:sp>
      <p:sp>
        <p:nvSpPr>
          <p:cNvPr id="754" name="Google Shape;754;gead86e213a_3_46"/>
          <p:cNvSpPr txBox="1"/>
          <p:nvPr/>
        </p:nvSpPr>
        <p:spPr>
          <a:xfrm>
            <a:off x="4134728" y="165381"/>
            <a:ext cx="39225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CONCLUSION</a:t>
            </a:r>
            <a:endParaRPr/>
          </a:p>
        </p:txBody>
      </p:sp>
      <p:sp>
        <p:nvSpPr>
          <p:cNvPr id="755" name="Google Shape;755;gead86e213a_3_46"/>
          <p:cNvSpPr txBox="1"/>
          <p:nvPr/>
        </p:nvSpPr>
        <p:spPr>
          <a:xfrm>
            <a:off x="1253150" y="1014150"/>
            <a:ext cx="8700900" cy="1785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n-US" sz="2600">
                <a:solidFill>
                  <a:schemeClr val="dk1"/>
                </a:solidFill>
                <a:latin typeface="Calibri"/>
                <a:ea typeface="Calibri"/>
                <a:cs typeface="Calibri"/>
                <a:sym typeface="Calibri"/>
              </a:rPr>
              <a:t>Despite the fact that the model could be improved through enhancement of the dataset--by adding hotels, observations, features, etc.--our work still provides a predictive model with an accuracy of 93.8% accuracy--much better than the coin toss.  </a:t>
            </a:r>
            <a:endParaRPr sz="5000">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11"/>
          <p:cNvPicPr preferRelativeResize="0"/>
          <p:nvPr/>
        </p:nvPicPr>
        <p:blipFill rotWithShape="1">
          <a:blip r:embed="rId3">
            <a:alphaModFix/>
          </a:blip>
          <a:srcRect/>
          <a:stretch/>
        </p:blipFill>
        <p:spPr>
          <a:xfrm>
            <a:off x="0" y="2"/>
            <a:ext cx="12192000" cy="6857999"/>
          </a:xfrm>
          <a:custGeom>
            <a:avLst/>
            <a:gdLst/>
            <a:ahLst/>
            <a:cxnLst/>
            <a:rect l="l" t="t" r="r" b="b"/>
            <a:pathLst>
              <a:path w="12192000" h="6857999" extrusionOk="0">
                <a:moveTo>
                  <a:pt x="0" y="0"/>
                </a:moveTo>
                <a:lnTo>
                  <a:pt x="12192000" y="0"/>
                </a:lnTo>
                <a:lnTo>
                  <a:pt x="12192000" y="6857999"/>
                </a:lnTo>
                <a:lnTo>
                  <a:pt x="0" y="6857999"/>
                </a:lnTo>
                <a:close/>
              </a:path>
            </a:pathLst>
          </a:custGeom>
          <a:noFill/>
          <a:ln>
            <a:noFill/>
          </a:ln>
        </p:spPr>
      </p:pic>
      <p:sp>
        <p:nvSpPr>
          <p:cNvPr id="761" name="Google Shape;761;p11"/>
          <p:cNvSpPr/>
          <p:nvPr/>
        </p:nvSpPr>
        <p:spPr>
          <a:xfrm>
            <a:off x="0" y="0"/>
            <a:ext cx="12192000" cy="6858000"/>
          </a:xfrm>
          <a:prstGeom prst="rect">
            <a:avLst/>
          </a:prstGeom>
          <a:gradFill>
            <a:gsLst>
              <a:gs pos="0">
                <a:srgbClr val="1F2229">
                  <a:alpha val="91764"/>
                </a:srgbClr>
              </a:gs>
              <a:gs pos="20000">
                <a:srgbClr val="1F2229">
                  <a:alpha val="91764"/>
                </a:srgbClr>
              </a:gs>
              <a:gs pos="100000">
                <a:srgbClr val="1F2229">
                  <a:alpha val="6000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62" name="Google Shape;762;p11"/>
          <p:cNvGrpSpPr/>
          <p:nvPr/>
        </p:nvGrpSpPr>
        <p:grpSpPr>
          <a:xfrm>
            <a:off x="2757714" y="1626921"/>
            <a:ext cx="6676572" cy="3604160"/>
            <a:chOff x="2162629" y="1305681"/>
            <a:chExt cx="7866742" cy="4246640"/>
          </a:xfrm>
        </p:grpSpPr>
        <p:sp>
          <p:nvSpPr>
            <p:cNvPr id="763" name="Google Shape;763;p11"/>
            <p:cNvSpPr/>
            <p:nvPr/>
          </p:nvSpPr>
          <p:spPr>
            <a:xfrm>
              <a:off x="5782715" y="1305681"/>
              <a:ext cx="4246656" cy="4246640"/>
            </a:xfrm>
            <a:prstGeom prst="ellipse">
              <a:avLst/>
            </a:prstGeom>
            <a:solidFill>
              <a:srgbClr val="43CDD9">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64" name="Google Shape;764;p11"/>
            <p:cNvSpPr/>
            <p:nvPr/>
          </p:nvSpPr>
          <p:spPr>
            <a:xfrm>
              <a:off x="2162629" y="1305681"/>
              <a:ext cx="4246656" cy="4246640"/>
            </a:xfrm>
            <a:prstGeom prst="ellipse">
              <a:avLst/>
            </a:prstGeom>
            <a:solidFill>
              <a:srgbClr val="43CDD9">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765" name="Google Shape;765;p11"/>
          <p:cNvSpPr/>
          <p:nvPr/>
        </p:nvSpPr>
        <p:spPr>
          <a:xfrm>
            <a:off x="3456507" y="789512"/>
            <a:ext cx="5278993" cy="5278976"/>
          </a:xfrm>
          <a:prstGeom prst="ellipse">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66" name="Google Shape;766;p11"/>
          <p:cNvSpPr/>
          <p:nvPr/>
        </p:nvSpPr>
        <p:spPr>
          <a:xfrm>
            <a:off x="3879010" y="1212017"/>
            <a:ext cx="4433981" cy="4433966"/>
          </a:xfrm>
          <a:prstGeom prst="ellipse">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67" name="Google Shape;767;p11"/>
          <p:cNvSpPr txBox="1"/>
          <p:nvPr/>
        </p:nvSpPr>
        <p:spPr>
          <a:xfrm>
            <a:off x="4381588" y="3059668"/>
            <a:ext cx="3428824"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b="1">
                <a:solidFill>
                  <a:srgbClr val="FFFFFF"/>
                </a:solidFill>
                <a:latin typeface="Century Gothic"/>
                <a:ea typeface="Century Gothic"/>
                <a:cs typeface="Century Gothic"/>
                <a:sym typeface="Century Gothic"/>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p:nvPr/>
        </p:nvSpPr>
        <p:spPr>
          <a:xfrm>
            <a:off x="3518031" y="167725"/>
            <a:ext cx="51555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DATA ANALYSIS  </a:t>
            </a:r>
            <a:endParaRPr/>
          </a:p>
        </p:txBody>
      </p:sp>
      <p:sp>
        <p:nvSpPr>
          <p:cNvPr id="141" name="Google Shape;141;p3"/>
          <p:cNvSpPr/>
          <p:nvPr/>
        </p:nvSpPr>
        <p:spPr>
          <a:xfrm>
            <a:off x="137875" y="3277975"/>
            <a:ext cx="12040200" cy="357990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2" name="Google Shape;142;p3"/>
          <p:cNvSpPr/>
          <p:nvPr/>
        </p:nvSpPr>
        <p:spPr>
          <a:xfrm>
            <a:off x="1202759" y="824349"/>
            <a:ext cx="2301900" cy="228960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3" name="Google Shape;143;p3"/>
          <p:cNvSpPr/>
          <p:nvPr/>
        </p:nvSpPr>
        <p:spPr>
          <a:xfrm>
            <a:off x="5059146" y="824349"/>
            <a:ext cx="2301900" cy="228960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44" name="Google Shape;144;p3"/>
          <p:cNvSpPr/>
          <p:nvPr/>
        </p:nvSpPr>
        <p:spPr>
          <a:xfrm>
            <a:off x="8763106" y="824349"/>
            <a:ext cx="2301900" cy="228960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45" name="Google Shape;145;p3" descr="This is an icon of a chart. "/>
          <p:cNvGrpSpPr/>
          <p:nvPr/>
        </p:nvGrpSpPr>
        <p:grpSpPr>
          <a:xfrm>
            <a:off x="9621481" y="1637584"/>
            <a:ext cx="277599" cy="131981"/>
            <a:chOff x="4254500" y="2100263"/>
            <a:chExt cx="1906588" cy="906463"/>
          </a:xfrm>
        </p:grpSpPr>
        <p:sp>
          <p:nvSpPr>
            <p:cNvPr id="146" name="Google Shape;146;p3"/>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7" name="Google Shape;147;p3"/>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8" name="Google Shape;148;p3"/>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149" name="Google Shape;149;p3"/>
          <p:cNvSpPr txBox="1"/>
          <p:nvPr/>
        </p:nvSpPr>
        <p:spPr>
          <a:xfrm>
            <a:off x="8915543" y="1439454"/>
            <a:ext cx="19722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a:solidFill>
                  <a:schemeClr val="dk1"/>
                </a:solidFill>
                <a:latin typeface="Quattrocento Sans"/>
                <a:ea typeface="Quattrocento Sans"/>
                <a:cs typeface="Quattrocento Sans"/>
                <a:sym typeface="Quattrocento Sans"/>
              </a:rPr>
              <a:t>Analysing the data set </a:t>
            </a:r>
            <a:endParaRPr sz="2100">
              <a:solidFill>
                <a:schemeClr val="dk1"/>
              </a:solidFill>
              <a:latin typeface="Quattrocento Sans"/>
              <a:ea typeface="Quattrocento Sans"/>
              <a:cs typeface="Quattrocento Sans"/>
              <a:sym typeface="Quattrocento Sans"/>
            </a:endParaRPr>
          </a:p>
        </p:txBody>
      </p:sp>
      <p:sp>
        <p:nvSpPr>
          <p:cNvPr id="150" name="Google Shape;150;p3"/>
          <p:cNvSpPr txBox="1"/>
          <p:nvPr/>
        </p:nvSpPr>
        <p:spPr>
          <a:xfrm>
            <a:off x="5147782" y="1439454"/>
            <a:ext cx="19722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100">
                <a:solidFill>
                  <a:schemeClr val="dk1"/>
                </a:solidFill>
                <a:latin typeface="Quattrocento Sans"/>
                <a:ea typeface="Quattrocento Sans"/>
                <a:cs typeface="Quattrocento Sans"/>
                <a:sym typeface="Quattrocento Sans"/>
              </a:rPr>
              <a:t>Cleaning the data set</a:t>
            </a:r>
            <a:endParaRPr/>
          </a:p>
        </p:txBody>
      </p:sp>
      <p:sp>
        <p:nvSpPr>
          <p:cNvPr id="151" name="Google Shape;151;p3"/>
          <p:cNvSpPr txBox="1"/>
          <p:nvPr/>
        </p:nvSpPr>
        <p:spPr>
          <a:xfrm>
            <a:off x="1367596" y="1439454"/>
            <a:ext cx="1972200" cy="646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a:solidFill>
                  <a:schemeClr val="dk1"/>
                </a:solidFill>
                <a:latin typeface="Quattrocento Sans"/>
                <a:ea typeface="Quattrocento Sans"/>
                <a:cs typeface="Quattrocento Sans"/>
                <a:sym typeface="Quattrocento Sans"/>
              </a:rPr>
              <a:t>Visualising the data set (EDA)</a:t>
            </a:r>
            <a:endParaRPr sz="2100"/>
          </a:p>
        </p:txBody>
      </p:sp>
      <p:sp>
        <p:nvSpPr>
          <p:cNvPr id="152" name="Google Shape;152;p3"/>
          <p:cNvSpPr txBox="1"/>
          <p:nvPr/>
        </p:nvSpPr>
        <p:spPr>
          <a:xfrm>
            <a:off x="11907454" y="167713"/>
            <a:ext cx="277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2</a:t>
            </a:r>
            <a:endParaRPr/>
          </a:p>
        </p:txBody>
      </p:sp>
      <p:sp>
        <p:nvSpPr>
          <p:cNvPr id="153" name="Google Shape;153;p3"/>
          <p:cNvSpPr txBox="1"/>
          <p:nvPr/>
        </p:nvSpPr>
        <p:spPr>
          <a:xfrm>
            <a:off x="5890625" y="4508650"/>
            <a:ext cx="560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a:latin typeface="Quattrocento Sans"/>
              <a:ea typeface="Quattrocento Sans"/>
              <a:cs typeface="Quattrocento Sans"/>
              <a:sym typeface="Quattrocento Sans"/>
            </a:endParaRPr>
          </a:p>
        </p:txBody>
      </p:sp>
      <p:sp>
        <p:nvSpPr>
          <p:cNvPr id="154" name="Google Shape;154;p3"/>
          <p:cNvSpPr txBox="1"/>
          <p:nvPr/>
        </p:nvSpPr>
        <p:spPr>
          <a:xfrm>
            <a:off x="647700" y="3912175"/>
            <a:ext cx="9784200" cy="2738400"/>
          </a:xfrm>
          <a:prstGeom prst="rect">
            <a:avLst/>
          </a:prstGeom>
          <a:noFill/>
          <a:ln>
            <a:noFill/>
          </a:ln>
        </p:spPr>
        <p:txBody>
          <a:bodyPr spcFirstLastPara="1" wrap="square" lIns="91425" tIns="91425" rIns="91425" bIns="91425" anchor="t" anchorCtr="0">
            <a:spAutoFit/>
          </a:bodyPr>
          <a:lstStyle/>
          <a:p>
            <a:pPr marL="457200" lvl="0" indent="-361950" algn="just" rtl="0">
              <a:lnSpc>
                <a:spcPct val="115000"/>
              </a:lnSpc>
              <a:spcBef>
                <a:spcPts val="0"/>
              </a:spcBef>
              <a:spcAft>
                <a:spcPts val="0"/>
              </a:spcAft>
              <a:buSzPts val="2100"/>
              <a:buFont typeface="Quattrocento Sans"/>
              <a:buAutoNum type="arabicPeriod"/>
            </a:pPr>
            <a:r>
              <a:rPr lang="en-US" sz="2100" u="sng">
                <a:latin typeface="Quattrocento Sans"/>
                <a:ea typeface="Quattrocento Sans"/>
                <a:cs typeface="Quattrocento Sans"/>
                <a:sym typeface="Quattrocento Sans"/>
              </a:rPr>
              <a:t>Describing the data set:</a:t>
            </a:r>
            <a:r>
              <a:rPr lang="en-US" sz="2100">
                <a:latin typeface="Quattrocento Sans"/>
                <a:ea typeface="Quattrocento Sans"/>
                <a:cs typeface="Quattrocento Sans"/>
                <a:sym typeface="Quattrocento Sans"/>
              </a:rPr>
              <a:t> shape, columns, values, distribution, null values</a:t>
            </a:r>
            <a:endParaRPr sz="2100">
              <a:latin typeface="Quattrocento Sans"/>
              <a:ea typeface="Quattrocento Sans"/>
              <a:cs typeface="Quattrocento Sans"/>
              <a:sym typeface="Quattrocento Sans"/>
            </a:endParaRPr>
          </a:p>
          <a:p>
            <a:pPr marL="457200" lvl="0" indent="0" algn="just" rtl="0">
              <a:lnSpc>
                <a:spcPct val="115000"/>
              </a:lnSpc>
              <a:spcBef>
                <a:spcPts val="0"/>
              </a:spcBef>
              <a:spcAft>
                <a:spcPts val="0"/>
              </a:spcAft>
              <a:buNone/>
            </a:pPr>
            <a:endParaRPr sz="2100">
              <a:latin typeface="Quattrocento Sans"/>
              <a:ea typeface="Quattrocento Sans"/>
              <a:cs typeface="Quattrocento Sans"/>
              <a:sym typeface="Quattrocento Sans"/>
            </a:endParaRPr>
          </a:p>
          <a:p>
            <a:pPr marL="457200" lvl="0" indent="-361950" algn="just" rtl="0">
              <a:lnSpc>
                <a:spcPct val="115000"/>
              </a:lnSpc>
              <a:spcBef>
                <a:spcPts val="0"/>
              </a:spcBef>
              <a:spcAft>
                <a:spcPts val="0"/>
              </a:spcAft>
              <a:buSzPts val="2100"/>
              <a:buFont typeface="Quattrocento Sans"/>
              <a:buAutoNum type="arabicPeriod"/>
            </a:pPr>
            <a:r>
              <a:rPr lang="en-US" sz="2100" u="sng">
                <a:latin typeface="Quattrocento Sans"/>
                <a:ea typeface="Quattrocento Sans"/>
                <a:cs typeface="Quattrocento Sans"/>
                <a:sym typeface="Quattrocento Sans"/>
              </a:rPr>
              <a:t>Cleaning:</a:t>
            </a:r>
            <a:r>
              <a:rPr lang="en-US" sz="2100">
                <a:latin typeface="Quattrocento Sans"/>
                <a:ea typeface="Quattrocento Sans"/>
                <a:cs typeface="Quattrocento Sans"/>
                <a:sym typeface="Quattrocento Sans"/>
              </a:rPr>
              <a:t> NaN values, non-logical data (e.g. total number of nights\guests is null)</a:t>
            </a:r>
            <a:endParaRPr sz="2100">
              <a:latin typeface="Quattrocento Sans"/>
              <a:ea typeface="Quattrocento Sans"/>
              <a:cs typeface="Quattrocento Sans"/>
              <a:sym typeface="Quattrocento Sans"/>
            </a:endParaRPr>
          </a:p>
          <a:p>
            <a:pPr marL="0" lvl="0" indent="0" algn="just" rtl="0">
              <a:lnSpc>
                <a:spcPct val="115000"/>
              </a:lnSpc>
              <a:spcBef>
                <a:spcPts val="0"/>
              </a:spcBef>
              <a:spcAft>
                <a:spcPts val="0"/>
              </a:spcAft>
              <a:buNone/>
            </a:pPr>
            <a:endParaRPr sz="2100">
              <a:latin typeface="Quattrocento Sans"/>
              <a:ea typeface="Quattrocento Sans"/>
              <a:cs typeface="Quattrocento Sans"/>
              <a:sym typeface="Quattrocento Sans"/>
            </a:endParaRPr>
          </a:p>
          <a:p>
            <a:pPr marL="457200" lvl="0" indent="-361950" algn="just" rtl="0">
              <a:lnSpc>
                <a:spcPct val="115000"/>
              </a:lnSpc>
              <a:spcBef>
                <a:spcPts val="0"/>
              </a:spcBef>
              <a:spcAft>
                <a:spcPts val="0"/>
              </a:spcAft>
              <a:buSzPts val="2100"/>
              <a:buFont typeface="Quattrocento Sans"/>
              <a:buAutoNum type="arabicPeriod"/>
            </a:pPr>
            <a:r>
              <a:rPr lang="en-US" sz="2100" u="sng">
                <a:latin typeface="Quattrocento Sans"/>
                <a:ea typeface="Quattrocento Sans"/>
                <a:cs typeface="Quattrocento Sans"/>
                <a:sym typeface="Quattrocento Sans"/>
              </a:rPr>
              <a:t>Analysis:</a:t>
            </a:r>
            <a:r>
              <a:rPr lang="en-US" sz="2100">
                <a:latin typeface="Quattrocento Sans"/>
                <a:ea typeface="Quattrocento Sans"/>
                <a:cs typeface="Quattrocento Sans"/>
                <a:sym typeface="Quattrocento Sans"/>
              </a:rPr>
              <a:t> observing correlations between parameters, dropping useless columns, scaling the data, turning categorical variables to dummy</a:t>
            </a:r>
            <a:endParaRPr sz="2100">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ea9ff3238d_1_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lnSpc>
                <a:spcPct val="100000"/>
              </a:lnSpc>
              <a:spcBef>
                <a:spcPts val="2400"/>
              </a:spcBef>
              <a:spcAft>
                <a:spcPts val="0"/>
              </a:spcAft>
              <a:buNone/>
            </a:pPr>
            <a:endParaRPr sz="4000" b="1">
              <a:latin typeface="Calibri"/>
              <a:ea typeface="Calibri"/>
              <a:cs typeface="Calibri"/>
              <a:sym typeface="Calibri"/>
            </a:endParaRPr>
          </a:p>
          <a:p>
            <a:pPr marL="0" lvl="0" indent="0" algn="l" rtl="0">
              <a:lnSpc>
                <a:spcPct val="100000"/>
              </a:lnSpc>
              <a:spcBef>
                <a:spcPts val="2400"/>
              </a:spcBef>
              <a:spcAft>
                <a:spcPts val="0"/>
              </a:spcAft>
              <a:buNone/>
            </a:pPr>
            <a:r>
              <a:rPr lang="en-US" sz="4000" b="1">
                <a:latin typeface="Calibri"/>
                <a:ea typeface="Calibri"/>
                <a:cs typeface="Calibri"/>
                <a:sym typeface="Calibri"/>
              </a:rPr>
              <a:t>EDA</a:t>
            </a:r>
            <a:endParaRPr sz="3200" b="1">
              <a:latin typeface="Calibri"/>
              <a:ea typeface="Calibri"/>
              <a:cs typeface="Calibri"/>
              <a:sym typeface="Calibri"/>
            </a:endParaRPr>
          </a:p>
          <a:p>
            <a:pPr marL="0" lvl="0" indent="0" algn="l" rtl="0">
              <a:spcBef>
                <a:spcPts val="600"/>
              </a:spcBef>
              <a:spcAft>
                <a:spcPts val="0"/>
              </a:spcAft>
              <a:buNone/>
            </a:pPr>
            <a:r>
              <a:rPr lang="en-US" sz="3200" b="1">
                <a:solidFill>
                  <a:schemeClr val="dk1"/>
                </a:solidFill>
                <a:latin typeface="Calibri"/>
                <a:ea typeface="Calibri"/>
                <a:cs typeface="Calibri"/>
                <a:sym typeface="Calibri"/>
              </a:rPr>
              <a:t>Visualizing of the columns data:</a:t>
            </a:r>
            <a:endParaRPr sz="3200" b="1">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2800">
                <a:latin typeface="Calibri"/>
                <a:ea typeface="Calibri"/>
                <a:cs typeface="Calibri"/>
                <a:sym typeface="Calibri"/>
              </a:rPr>
              <a:t>In order to analyze the data we created graph visualization of part of the columns:</a:t>
            </a:r>
            <a:endParaRPr sz="2800">
              <a:latin typeface="Calibri"/>
              <a:ea typeface="Calibri"/>
              <a:cs typeface="Calibri"/>
              <a:sym typeface="Calibri"/>
            </a:endParaRPr>
          </a:p>
          <a:p>
            <a:pPr marL="0" lvl="0" indent="0" algn="l" rtl="0">
              <a:spcBef>
                <a:spcPts val="0"/>
              </a:spcBef>
              <a:spcAft>
                <a:spcPts val="0"/>
              </a:spcAft>
              <a:buNone/>
            </a:pPr>
            <a:r>
              <a:rPr lang="en-US" sz="2900" b="1">
                <a:solidFill>
                  <a:schemeClr val="dk1"/>
                </a:solidFill>
                <a:latin typeface="Calibri"/>
                <a:ea typeface="Calibri"/>
                <a:cs typeface="Calibri"/>
                <a:sym typeface="Calibri"/>
              </a:rPr>
              <a:t>Percentage distribution of observations by hotel:</a:t>
            </a:r>
            <a:endParaRPr sz="29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sz="2800">
              <a:latin typeface="Calibri"/>
              <a:ea typeface="Calibri"/>
              <a:cs typeface="Calibri"/>
              <a:sym typeface="Calibri"/>
            </a:endParaRPr>
          </a:p>
        </p:txBody>
      </p:sp>
      <p:pic>
        <p:nvPicPr>
          <p:cNvPr id="161" name="Google Shape;161;gea9ff3238d_1_53"/>
          <p:cNvPicPr preferRelativeResize="0"/>
          <p:nvPr/>
        </p:nvPicPr>
        <p:blipFill>
          <a:blip r:embed="rId3">
            <a:alphaModFix/>
          </a:blip>
          <a:stretch>
            <a:fillRect/>
          </a:stretch>
        </p:blipFill>
        <p:spPr>
          <a:xfrm>
            <a:off x="407138" y="2667000"/>
            <a:ext cx="5586522" cy="4067175"/>
          </a:xfrm>
          <a:prstGeom prst="rect">
            <a:avLst/>
          </a:prstGeom>
          <a:noFill/>
          <a:ln>
            <a:noFill/>
          </a:ln>
        </p:spPr>
      </p:pic>
      <p:sp>
        <p:nvSpPr>
          <p:cNvPr id="162" name="Google Shape;162;gea9ff3238d_1_53"/>
          <p:cNvSpPr/>
          <p:nvPr/>
        </p:nvSpPr>
        <p:spPr>
          <a:xfrm>
            <a:off x="75900" y="0"/>
            <a:ext cx="12040200" cy="2667000"/>
          </a:xfrm>
          <a:prstGeom prst="rect">
            <a:avLst/>
          </a:prstGeom>
          <a:solidFill>
            <a:srgbClr val="CFCFCF">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ea9ff3238d_1_62"/>
          <p:cNvSpPr txBox="1">
            <a:spLocks noGrp="1"/>
          </p:cNvSpPr>
          <p:nvPr>
            <p:ph type="title"/>
          </p:nvPr>
        </p:nvSpPr>
        <p:spPr>
          <a:xfrm>
            <a:off x="647700" y="228600"/>
            <a:ext cx="4749900" cy="2820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150" b="1">
                <a:solidFill>
                  <a:schemeClr val="dk1"/>
                </a:solidFill>
                <a:highlight>
                  <a:srgbClr val="FFFFFF"/>
                </a:highlight>
                <a:latin typeface="Calibri"/>
                <a:ea typeface="Calibri"/>
                <a:cs typeface="Calibri"/>
                <a:sym typeface="Calibri"/>
              </a:rPr>
              <a:t>Percentage of guests that canceled their order:</a:t>
            </a:r>
            <a:endParaRPr sz="7300"/>
          </a:p>
        </p:txBody>
      </p:sp>
      <p:pic>
        <p:nvPicPr>
          <p:cNvPr id="169" name="Google Shape;169;gea9ff3238d_1_62"/>
          <p:cNvPicPr preferRelativeResize="0"/>
          <p:nvPr/>
        </p:nvPicPr>
        <p:blipFill>
          <a:blip r:embed="rId3">
            <a:alphaModFix/>
          </a:blip>
          <a:stretch>
            <a:fillRect/>
          </a:stretch>
        </p:blipFill>
        <p:spPr>
          <a:xfrm>
            <a:off x="647700" y="3049323"/>
            <a:ext cx="4749825" cy="3502569"/>
          </a:xfrm>
          <a:prstGeom prst="rect">
            <a:avLst/>
          </a:prstGeom>
          <a:noFill/>
          <a:ln>
            <a:noFill/>
          </a:ln>
        </p:spPr>
      </p:pic>
      <p:sp>
        <p:nvSpPr>
          <p:cNvPr id="170" name="Google Shape;170;gea9ff3238d_1_62"/>
          <p:cNvSpPr txBox="1"/>
          <p:nvPr/>
        </p:nvSpPr>
        <p:spPr>
          <a:xfrm>
            <a:off x="5963275" y="587700"/>
            <a:ext cx="5275800" cy="206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US" sz="3050" b="1">
                <a:solidFill>
                  <a:schemeClr val="dk1"/>
                </a:solidFill>
                <a:highlight>
                  <a:srgbClr val="FFFFFF"/>
                </a:highlight>
                <a:latin typeface="Calibri"/>
                <a:ea typeface="Calibri"/>
                <a:cs typeface="Calibri"/>
                <a:sym typeface="Calibri"/>
              </a:rPr>
              <a:t>We also examined the number of reservations that has been canceled for each one of the hotels: </a:t>
            </a:r>
            <a:endParaRPr sz="3400"/>
          </a:p>
        </p:txBody>
      </p:sp>
      <p:pic>
        <p:nvPicPr>
          <p:cNvPr id="171" name="Google Shape;171;gea9ff3238d_1_62"/>
          <p:cNvPicPr preferRelativeResize="0"/>
          <p:nvPr/>
        </p:nvPicPr>
        <p:blipFill>
          <a:blip r:embed="rId4">
            <a:alphaModFix/>
          </a:blip>
          <a:stretch>
            <a:fillRect/>
          </a:stretch>
        </p:blipFill>
        <p:spPr>
          <a:xfrm>
            <a:off x="5501050" y="2772900"/>
            <a:ext cx="6200256" cy="4055400"/>
          </a:xfrm>
          <a:prstGeom prst="rect">
            <a:avLst/>
          </a:prstGeom>
          <a:noFill/>
          <a:ln>
            <a:noFill/>
          </a:ln>
        </p:spPr>
      </p:pic>
      <p:sp>
        <p:nvSpPr>
          <p:cNvPr id="172" name="Google Shape;172;gea9ff3238d_1_62"/>
          <p:cNvSpPr/>
          <p:nvPr/>
        </p:nvSpPr>
        <p:spPr>
          <a:xfrm>
            <a:off x="0" y="-76200"/>
            <a:ext cx="5552100" cy="2667000"/>
          </a:xfrm>
          <a:prstGeom prst="rect">
            <a:avLst/>
          </a:prstGeom>
          <a:solidFill>
            <a:srgbClr val="CFCFCF">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73" name="Google Shape;173;gea9ff3238d_1_62"/>
          <p:cNvSpPr/>
          <p:nvPr/>
        </p:nvSpPr>
        <p:spPr>
          <a:xfrm>
            <a:off x="5963275" y="501300"/>
            <a:ext cx="5435100" cy="2197800"/>
          </a:xfrm>
          <a:prstGeom prst="rect">
            <a:avLst/>
          </a:prstGeom>
          <a:solidFill>
            <a:srgbClr val="CFCFCF">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
          <p:cNvSpPr txBox="1"/>
          <p:nvPr/>
        </p:nvSpPr>
        <p:spPr>
          <a:xfrm>
            <a:off x="11907454" y="6481180"/>
            <a:ext cx="29046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5</a:t>
            </a:r>
            <a:endParaRPr/>
          </a:p>
        </p:txBody>
      </p:sp>
      <p:sp>
        <p:nvSpPr>
          <p:cNvPr id="179" name="Google Shape;179;p4"/>
          <p:cNvSpPr/>
          <p:nvPr/>
        </p:nvSpPr>
        <p:spPr>
          <a:xfrm flipH="1">
            <a:off x="8047820" y="1381939"/>
            <a:ext cx="495949" cy="744793"/>
          </a:xfrm>
          <a:prstGeom prst="rect">
            <a:avLst/>
          </a:prstGeom>
          <a:solidFill>
            <a:srgbClr val="AFBB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80" name="Google Shape;180;p4"/>
          <p:cNvGrpSpPr/>
          <p:nvPr/>
        </p:nvGrpSpPr>
        <p:grpSpPr>
          <a:xfrm>
            <a:off x="8047819" y="1116775"/>
            <a:ext cx="496814" cy="496814"/>
            <a:chOff x="3605949" y="1828088"/>
            <a:chExt cx="745644" cy="745644"/>
          </a:xfrm>
        </p:grpSpPr>
        <p:sp>
          <p:nvSpPr>
            <p:cNvPr id="181" name="Google Shape;181;p4"/>
            <p:cNvSpPr/>
            <p:nvPr/>
          </p:nvSpPr>
          <p:spPr>
            <a:xfrm>
              <a:off x="3605949" y="1828088"/>
              <a:ext cx="745644" cy="745644"/>
            </a:xfrm>
            <a:prstGeom prst="ellipse">
              <a:avLst/>
            </a:prstGeom>
            <a:solidFill>
              <a:srgbClr val="8FA0A3"/>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82" name="Google Shape;182;p4"/>
            <p:cNvGrpSpPr/>
            <p:nvPr/>
          </p:nvGrpSpPr>
          <p:grpSpPr>
            <a:xfrm>
              <a:off x="3782849" y="2107761"/>
              <a:ext cx="391844" cy="186297"/>
              <a:chOff x="4254500" y="2100263"/>
              <a:chExt cx="1906588" cy="906463"/>
            </a:xfrm>
          </p:grpSpPr>
          <p:sp>
            <p:nvSpPr>
              <p:cNvPr id="183" name="Google Shape;183;p4"/>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4" name="Google Shape;184;p4"/>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5" name="Google Shape;185;p4"/>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sp>
        <p:nvSpPr>
          <p:cNvPr id="186" name="Google Shape;186;p4"/>
          <p:cNvSpPr/>
          <p:nvPr/>
        </p:nvSpPr>
        <p:spPr>
          <a:xfrm flipH="1">
            <a:off x="9152940" y="1381938"/>
            <a:ext cx="495949" cy="744794"/>
          </a:xfrm>
          <a:prstGeom prst="rect">
            <a:avLst/>
          </a:prstGeom>
          <a:solidFill>
            <a:srgbClr val="DBD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87" name="Google Shape;187;p4"/>
          <p:cNvGrpSpPr/>
          <p:nvPr/>
        </p:nvGrpSpPr>
        <p:grpSpPr>
          <a:xfrm>
            <a:off x="9152940" y="1138328"/>
            <a:ext cx="495650" cy="495649"/>
            <a:chOff x="1093763" y="3171060"/>
            <a:chExt cx="788715" cy="788715"/>
          </a:xfrm>
        </p:grpSpPr>
        <p:sp>
          <p:nvSpPr>
            <p:cNvPr id="188" name="Google Shape;188;p4"/>
            <p:cNvSpPr/>
            <p:nvPr/>
          </p:nvSpPr>
          <p:spPr>
            <a:xfrm>
              <a:off x="1093763" y="3171060"/>
              <a:ext cx="788715" cy="788715"/>
            </a:xfrm>
            <a:prstGeom prst="ellipse">
              <a:avLst/>
            </a:prstGeom>
            <a:solidFill>
              <a:srgbClr val="CFCFC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89" name="Google Shape;189;p4"/>
            <p:cNvSpPr/>
            <p:nvPr/>
          </p:nvSpPr>
          <p:spPr>
            <a:xfrm>
              <a:off x="1305929" y="3382536"/>
              <a:ext cx="364382" cy="365762"/>
            </a:xfrm>
            <a:custGeom>
              <a:avLst/>
              <a:gdLst/>
              <a:ahLst/>
              <a:cxnLst/>
              <a:rect l="l" t="t" r="r" b="b"/>
              <a:pathLst>
                <a:path w="2048" h="2048" extrusionOk="0">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190" name="Google Shape;190;p4"/>
          <p:cNvSpPr/>
          <p:nvPr/>
        </p:nvSpPr>
        <p:spPr>
          <a:xfrm flipH="1">
            <a:off x="10257195" y="1381938"/>
            <a:ext cx="495949" cy="744794"/>
          </a:xfrm>
          <a:prstGeom prst="rect">
            <a:avLst/>
          </a:prstGeom>
          <a:solidFill>
            <a:srgbClr val="85E0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91" name="Google Shape;191;p4"/>
          <p:cNvGrpSpPr/>
          <p:nvPr/>
        </p:nvGrpSpPr>
        <p:grpSpPr>
          <a:xfrm>
            <a:off x="10257195" y="1145345"/>
            <a:ext cx="495949" cy="495949"/>
            <a:chOff x="4356800" y="3209795"/>
            <a:chExt cx="788715" cy="788715"/>
          </a:xfrm>
        </p:grpSpPr>
        <p:sp>
          <p:nvSpPr>
            <p:cNvPr id="192" name="Google Shape;192;p4"/>
            <p:cNvSpPr/>
            <p:nvPr/>
          </p:nvSpPr>
          <p:spPr>
            <a:xfrm>
              <a:off x="4356800" y="3209795"/>
              <a:ext cx="788715" cy="788715"/>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93" name="Google Shape;193;p4"/>
            <p:cNvGrpSpPr/>
            <p:nvPr/>
          </p:nvGrpSpPr>
          <p:grpSpPr>
            <a:xfrm>
              <a:off x="4597964" y="3450958"/>
              <a:ext cx="306387" cy="306388"/>
              <a:chOff x="8208963" y="3762375"/>
              <a:chExt cx="306387" cy="306388"/>
            </a:xfrm>
          </p:grpSpPr>
          <p:sp>
            <p:nvSpPr>
              <p:cNvPr id="194" name="Google Shape;194;p4"/>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95" name="Google Shape;195;p4"/>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96" name="Google Shape;196;p4"/>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97" name="Google Shape;197;p4"/>
              <p:cNvSpPr/>
              <p:nvPr/>
            </p:nvSpPr>
            <p:spPr>
              <a:xfrm>
                <a:off x="8208963" y="3762375"/>
                <a:ext cx="306387" cy="306388"/>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sp>
        <p:nvSpPr>
          <p:cNvPr id="198" name="Google Shape;198;p4"/>
          <p:cNvSpPr/>
          <p:nvPr/>
        </p:nvSpPr>
        <p:spPr>
          <a:xfrm flipH="1">
            <a:off x="6943564" y="1381938"/>
            <a:ext cx="495949" cy="744794"/>
          </a:xfrm>
          <a:prstGeom prst="rect">
            <a:avLst/>
          </a:prstGeom>
          <a:solidFill>
            <a:srgbClr val="515A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99" name="Google Shape;199;p4"/>
          <p:cNvGrpSpPr/>
          <p:nvPr/>
        </p:nvGrpSpPr>
        <p:grpSpPr>
          <a:xfrm flipH="1">
            <a:off x="6943564" y="1138328"/>
            <a:ext cx="495948" cy="495947"/>
            <a:chOff x="1072536" y="1083143"/>
            <a:chExt cx="788715" cy="788715"/>
          </a:xfrm>
        </p:grpSpPr>
        <p:sp>
          <p:nvSpPr>
            <p:cNvPr id="200" name="Google Shape;200;p4"/>
            <p:cNvSpPr/>
            <p:nvPr/>
          </p:nvSpPr>
          <p:spPr>
            <a:xfrm>
              <a:off x="1072536" y="1083143"/>
              <a:ext cx="788715" cy="788715"/>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01" name="Google Shape;201;p4"/>
            <p:cNvGrpSpPr/>
            <p:nvPr/>
          </p:nvGrpSpPr>
          <p:grpSpPr>
            <a:xfrm>
              <a:off x="1321776" y="1364417"/>
              <a:ext cx="381490" cy="216726"/>
              <a:chOff x="3340648" y="3269106"/>
              <a:chExt cx="479215" cy="272245"/>
            </a:xfrm>
          </p:grpSpPr>
          <p:sp>
            <p:nvSpPr>
              <p:cNvPr id="202" name="Google Shape;202;p4"/>
              <p:cNvSpPr/>
              <p:nvPr/>
            </p:nvSpPr>
            <p:spPr>
              <a:xfrm>
                <a:off x="3340648" y="3269106"/>
                <a:ext cx="479215" cy="272245"/>
              </a:xfrm>
              <a:custGeom>
                <a:avLst/>
                <a:gdLst/>
                <a:ahLst/>
                <a:cxnLst/>
                <a:rect l="l" t="t" r="r" b="b"/>
                <a:pathLst>
                  <a:path w="2048" h="1162" extrusionOk="0">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03" name="Google Shape;203;p4"/>
              <p:cNvSpPr/>
              <p:nvPr/>
            </p:nvSpPr>
            <p:spPr>
              <a:xfrm>
                <a:off x="3381245" y="3337126"/>
                <a:ext cx="282594" cy="148859"/>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04" name="Google Shape;204;p4"/>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05" name="Google Shape;205;p4"/>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sp>
        <p:nvSpPr>
          <p:cNvPr id="206" name="Google Shape;206;p4"/>
          <p:cNvSpPr/>
          <p:nvPr/>
        </p:nvSpPr>
        <p:spPr>
          <a:xfrm>
            <a:off x="6246448" y="1894684"/>
            <a:ext cx="5203812" cy="4239416"/>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e</a:t>
            </a:r>
            <a:endParaRPr/>
          </a:p>
        </p:txBody>
      </p:sp>
      <p:sp>
        <p:nvSpPr>
          <p:cNvPr id="207" name="Google Shape;207;p4"/>
          <p:cNvSpPr txBox="1"/>
          <p:nvPr/>
        </p:nvSpPr>
        <p:spPr>
          <a:xfrm>
            <a:off x="2591178" y="165375"/>
            <a:ext cx="71517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ANALYSING THE DATASET </a:t>
            </a:r>
            <a:endParaRPr/>
          </a:p>
        </p:txBody>
      </p:sp>
      <p:pic>
        <p:nvPicPr>
          <p:cNvPr id="208" name="Google Shape;208;p4"/>
          <p:cNvPicPr preferRelativeResize="0"/>
          <p:nvPr/>
        </p:nvPicPr>
        <p:blipFill>
          <a:blip r:embed="rId3">
            <a:alphaModFix/>
          </a:blip>
          <a:stretch>
            <a:fillRect/>
          </a:stretch>
        </p:blipFill>
        <p:spPr>
          <a:xfrm>
            <a:off x="6688400" y="2050525"/>
            <a:ext cx="4406200" cy="4077000"/>
          </a:xfrm>
          <a:prstGeom prst="rect">
            <a:avLst/>
          </a:prstGeom>
          <a:noFill/>
          <a:ln>
            <a:noFill/>
          </a:ln>
        </p:spPr>
      </p:pic>
      <p:sp>
        <p:nvSpPr>
          <p:cNvPr id="209" name="Google Shape;209;p4"/>
          <p:cNvSpPr txBox="1"/>
          <p:nvPr/>
        </p:nvSpPr>
        <p:spPr>
          <a:xfrm>
            <a:off x="1105575" y="6209625"/>
            <a:ext cx="9784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100">
                <a:solidFill>
                  <a:schemeClr val="dk1"/>
                </a:solidFill>
                <a:latin typeface="Calibri"/>
                <a:ea typeface="Calibri"/>
                <a:cs typeface="Calibri"/>
                <a:sym typeface="Calibri"/>
              </a:rPr>
              <a:t> Low number of observations, but  the correlation is  high</a:t>
            </a:r>
            <a:endParaRPr sz="2100">
              <a:latin typeface="Quattrocento Sans"/>
              <a:ea typeface="Quattrocento Sans"/>
              <a:cs typeface="Quattrocento Sans"/>
              <a:sym typeface="Quattrocento Sans"/>
            </a:endParaRPr>
          </a:p>
        </p:txBody>
      </p:sp>
      <p:pic>
        <p:nvPicPr>
          <p:cNvPr id="210" name="Google Shape;210;p4"/>
          <p:cNvPicPr preferRelativeResize="0"/>
          <p:nvPr/>
        </p:nvPicPr>
        <p:blipFill>
          <a:blip r:embed="rId4">
            <a:alphaModFix/>
          </a:blip>
          <a:stretch>
            <a:fillRect/>
          </a:stretch>
        </p:blipFill>
        <p:spPr>
          <a:xfrm>
            <a:off x="354075" y="743475"/>
            <a:ext cx="5692650" cy="3576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ea9ff3238d_0_20"/>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5</a:t>
            </a:r>
            <a:endParaRPr/>
          </a:p>
        </p:txBody>
      </p:sp>
      <p:sp>
        <p:nvSpPr>
          <p:cNvPr id="216" name="Google Shape;216;gea9ff3238d_0_20"/>
          <p:cNvSpPr/>
          <p:nvPr/>
        </p:nvSpPr>
        <p:spPr>
          <a:xfrm flipH="1">
            <a:off x="8047869" y="1381939"/>
            <a:ext cx="495900" cy="744900"/>
          </a:xfrm>
          <a:prstGeom prst="rect">
            <a:avLst/>
          </a:prstGeom>
          <a:solidFill>
            <a:srgbClr val="AFBB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17" name="Google Shape;217;gea9ff3238d_0_20"/>
          <p:cNvGrpSpPr/>
          <p:nvPr/>
        </p:nvGrpSpPr>
        <p:grpSpPr>
          <a:xfrm>
            <a:off x="8047861" y="1116796"/>
            <a:ext cx="496727" cy="496727"/>
            <a:chOff x="3605949" y="1828088"/>
            <a:chExt cx="745500" cy="745500"/>
          </a:xfrm>
        </p:grpSpPr>
        <p:sp>
          <p:nvSpPr>
            <p:cNvPr id="218" name="Google Shape;218;gea9ff3238d_0_20"/>
            <p:cNvSpPr/>
            <p:nvPr/>
          </p:nvSpPr>
          <p:spPr>
            <a:xfrm>
              <a:off x="3605949" y="1828088"/>
              <a:ext cx="745500" cy="745500"/>
            </a:xfrm>
            <a:prstGeom prst="ellipse">
              <a:avLst/>
            </a:prstGeom>
            <a:solidFill>
              <a:srgbClr val="8FA0A3"/>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19" name="Google Shape;219;gea9ff3238d_0_20"/>
            <p:cNvGrpSpPr/>
            <p:nvPr/>
          </p:nvGrpSpPr>
          <p:grpSpPr>
            <a:xfrm>
              <a:off x="3782759" y="2107717"/>
              <a:ext cx="391803" cy="186278"/>
              <a:chOff x="4254500" y="2100263"/>
              <a:chExt cx="1906586" cy="906463"/>
            </a:xfrm>
          </p:grpSpPr>
          <p:sp>
            <p:nvSpPr>
              <p:cNvPr id="220" name="Google Shape;220;gea9ff3238d_0_20"/>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1" name="Google Shape;221;gea9ff3238d_0_20"/>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2" name="Google Shape;222;gea9ff3238d_0_20"/>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sp>
        <p:nvSpPr>
          <p:cNvPr id="223" name="Google Shape;223;gea9ff3238d_0_20"/>
          <p:cNvSpPr/>
          <p:nvPr/>
        </p:nvSpPr>
        <p:spPr>
          <a:xfrm flipH="1">
            <a:off x="9152989" y="1381938"/>
            <a:ext cx="495900" cy="744900"/>
          </a:xfrm>
          <a:prstGeom prst="rect">
            <a:avLst/>
          </a:prstGeom>
          <a:solidFill>
            <a:srgbClr val="DBD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24" name="Google Shape;224;gea9ff3238d_0_20"/>
          <p:cNvGrpSpPr/>
          <p:nvPr/>
        </p:nvGrpSpPr>
        <p:grpSpPr>
          <a:xfrm>
            <a:off x="9152911" y="1138246"/>
            <a:ext cx="495619" cy="495619"/>
            <a:chOff x="1093763" y="3171060"/>
            <a:chExt cx="788700" cy="788700"/>
          </a:xfrm>
        </p:grpSpPr>
        <p:sp>
          <p:nvSpPr>
            <p:cNvPr id="225" name="Google Shape;225;gea9ff3238d_0_20"/>
            <p:cNvSpPr/>
            <p:nvPr/>
          </p:nvSpPr>
          <p:spPr>
            <a:xfrm>
              <a:off x="1093763" y="3171060"/>
              <a:ext cx="788700" cy="788700"/>
            </a:xfrm>
            <a:prstGeom prst="ellipse">
              <a:avLst/>
            </a:prstGeom>
            <a:solidFill>
              <a:srgbClr val="CFCFC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26" name="Google Shape;226;gea9ff3238d_0_20"/>
            <p:cNvSpPr/>
            <p:nvPr/>
          </p:nvSpPr>
          <p:spPr>
            <a:xfrm>
              <a:off x="1305929" y="3382536"/>
              <a:ext cx="364380" cy="365763"/>
            </a:xfrm>
            <a:custGeom>
              <a:avLst/>
              <a:gdLst/>
              <a:ahLst/>
              <a:cxnLst/>
              <a:rect l="l" t="t" r="r" b="b"/>
              <a:pathLst>
                <a:path w="2048" h="2048" extrusionOk="0">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227" name="Google Shape;227;gea9ff3238d_0_20"/>
          <p:cNvSpPr/>
          <p:nvPr/>
        </p:nvSpPr>
        <p:spPr>
          <a:xfrm flipH="1">
            <a:off x="10257244" y="1381938"/>
            <a:ext cx="495900" cy="744900"/>
          </a:xfrm>
          <a:prstGeom prst="rect">
            <a:avLst/>
          </a:prstGeom>
          <a:solidFill>
            <a:srgbClr val="85E0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28" name="Google Shape;228;gea9ff3238d_0_20"/>
          <p:cNvGrpSpPr/>
          <p:nvPr/>
        </p:nvGrpSpPr>
        <p:grpSpPr>
          <a:xfrm>
            <a:off x="10257168" y="1145325"/>
            <a:ext cx="495935" cy="495935"/>
            <a:chOff x="4356800" y="3209795"/>
            <a:chExt cx="788700" cy="788700"/>
          </a:xfrm>
        </p:grpSpPr>
        <p:sp>
          <p:nvSpPr>
            <p:cNvPr id="229" name="Google Shape;229;gea9ff3238d_0_20"/>
            <p:cNvSpPr/>
            <p:nvPr/>
          </p:nvSpPr>
          <p:spPr>
            <a:xfrm>
              <a:off x="4356800" y="3209795"/>
              <a:ext cx="788700" cy="788700"/>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30" name="Google Shape;230;gea9ff3238d_0_20"/>
            <p:cNvGrpSpPr/>
            <p:nvPr/>
          </p:nvGrpSpPr>
          <p:grpSpPr>
            <a:xfrm>
              <a:off x="4597964" y="3450958"/>
              <a:ext cx="306386" cy="306386"/>
              <a:chOff x="8208963" y="3762375"/>
              <a:chExt cx="306386" cy="306386"/>
            </a:xfrm>
          </p:grpSpPr>
          <p:sp>
            <p:nvSpPr>
              <p:cNvPr id="231" name="Google Shape;231;gea9ff3238d_0_20"/>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32" name="Google Shape;232;gea9ff3238d_0_20"/>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33" name="Google Shape;233;gea9ff3238d_0_20"/>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34" name="Google Shape;234;gea9ff3238d_0_20"/>
              <p:cNvSpPr/>
              <p:nvPr/>
            </p:nvSpPr>
            <p:spPr>
              <a:xfrm>
                <a:off x="8208963" y="3762375"/>
                <a:ext cx="306386" cy="306386"/>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sp>
        <p:nvSpPr>
          <p:cNvPr id="235" name="Google Shape;235;gea9ff3238d_0_20"/>
          <p:cNvSpPr/>
          <p:nvPr/>
        </p:nvSpPr>
        <p:spPr>
          <a:xfrm flipH="1">
            <a:off x="6943613" y="1381938"/>
            <a:ext cx="495900" cy="744900"/>
          </a:xfrm>
          <a:prstGeom prst="rect">
            <a:avLst/>
          </a:prstGeom>
          <a:solidFill>
            <a:srgbClr val="515A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36" name="Google Shape;236;gea9ff3238d_0_20"/>
          <p:cNvGrpSpPr/>
          <p:nvPr/>
        </p:nvGrpSpPr>
        <p:grpSpPr>
          <a:xfrm flipH="1">
            <a:off x="6943583" y="1138324"/>
            <a:ext cx="495935" cy="495935"/>
            <a:chOff x="1072536" y="1083143"/>
            <a:chExt cx="788700" cy="788700"/>
          </a:xfrm>
        </p:grpSpPr>
        <p:sp>
          <p:nvSpPr>
            <p:cNvPr id="237" name="Google Shape;237;gea9ff3238d_0_20"/>
            <p:cNvSpPr/>
            <p:nvPr/>
          </p:nvSpPr>
          <p:spPr>
            <a:xfrm>
              <a:off x="1072536" y="1083143"/>
              <a:ext cx="788700" cy="788700"/>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38" name="Google Shape;238;gea9ff3238d_0_20"/>
            <p:cNvGrpSpPr/>
            <p:nvPr/>
          </p:nvGrpSpPr>
          <p:grpSpPr>
            <a:xfrm>
              <a:off x="1321867" y="1364516"/>
              <a:ext cx="381504" cy="216734"/>
              <a:chOff x="3340648" y="3269106"/>
              <a:chExt cx="479217" cy="272245"/>
            </a:xfrm>
          </p:grpSpPr>
          <p:sp>
            <p:nvSpPr>
              <p:cNvPr id="239" name="Google Shape;239;gea9ff3238d_0_20"/>
              <p:cNvSpPr/>
              <p:nvPr/>
            </p:nvSpPr>
            <p:spPr>
              <a:xfrm>
                <a:off x="3340648" y="3269106"/>
                <a:ext cx="479217" cy="272245"/>
              </a:xfrm>
              <a:custGeom>
                <a:avLst/>
                <a:gdLst/>
                <a:ahLst/>
                <a:cxnLst/>
                <a:rect l="l" t="t" r="r" b="b"/>
                <a:pathLst>
                  <a:path w="2048" h="1162" extrusionOk="0">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0" name="Google Shape;240;gea9ff3238d_0_20"/>
              <p:cNvSpPr/>
              <p:nvPr/>
            </p:nvSpPr>
            <p:spPr>
              <a:xfrm>
                <a:off x="3381245" y="3337126"/>
                <a:ext cx="282593" cy="148858"/>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1" name="Google Shape;241;gea9ff3238d_0_20"/>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2" name="Google Shape;242;gea9ff3238d_0_20"/>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sp>
        <p:nvSpPr>
          <p:cNvPr id="243" name="Google Shape;243;gea9ff3238d_0_20"/>
          <p:cNvSpPr/>
          <p:nvPr/>
        </p:nvSpPr>
        <p:spPr>
          <a:xfrm>
            <a:off x="6246448" y="1894684"/>
            <a:ext cx="5203800" cy="4239300"/>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Quattrocento Sans"/>
                <a:ea typeface="Quattrocento Sans"/>
                <a:cs typeface="Quattrocento Sans"/>
                <a:sym typeface="Quattrocento Sans"/>
              </a:rPr>
              <a:t>e</a:t>
            </a:r>
            <a:endParaRPr/>
          </a:p>
        </p:txBody>
      </p:sp>
      <p:sp>
        <p:nvSpPr>
          <p:cNvPr id="244" name="Google Shape;244;gea9ff3238d_0_20"/>
          <p:cNvSpPr txBox="1"/>
          <p:nvPr/>
        </p:nvSpPr>
        <p:spPr>
          <a:xfrm>
            <a:off x="2591178" y="165375"/>
            <a:ext cx="71517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ANALYSING THE DATASET </a:t>
            </a:r>
            <a:endParaRPr/>
          </a:p>
        </p:txBody>
      </p:sp>
      <p:sp>
        <p:nvSpPr>
          <p:cNvPr id="245" name="Google Shape;245;gea9ff3238d_0_20"/>
          <p:cNvSpPr txBox="1"/>
          <p:nvPr/>
        </p:nvSpPr>
        <p:spPr>
          <a:xfrm>
            <a:off x="1105575" y="6209625"/>
            <a:ext cx="9784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100">
                <a:solidFill>
                  <a:schemeClr val="dk1"/>
                </a:solidFill>
                <a:latin typeface="Calibri"/>
                <a:ea typeface="Calibri"/>
                <a:cs typeface="Calibri"/>
                <a:sym typeface="Calibri"/>
              </a:rPr>
              <a:t> Low number of observations, but  the correlation is  high</a:t>
            </a:r>
            <a:endParaRPr sz="2100">
              <a:latin typeface="Quattrocento Sans"/>
              <a:ea typeface="Quattrocento Sans"/>
              <a:cs typeface="Quattrocento Sans"/>
              <a:sym typeface="Quattrocento Sans"/>
            </a:endParaRPr>
          </a:p>
        </p:txBody>
      </p:sp>
      <p:pic>
        <p:nvPicPr>
          <p:cNvPr id="246" name="Google Shape;246;gea9ff3238d_0_20"/>
          <p:cNvPicPr preferRelativeResize="0"/>
          <p:nvPr/>
        </p:nvPicPr>
        <p:blipFill>
          <a:blip r:embed="rId3">
            <a:alphaModFix/>
          </a:blip>
          <a:stretch>
            <a:fillRect/>
          </a:stretch>
        </p:blipFill>
        <p:spPr>
          <a:xfrm>
            <a:off x="7157775" y="2528463"/>
            <a:ext cx="3381149" cy="2971725"/>
          </a:xfrm>
          <a:prstGeom prst="rect">
            <a:avLst/>
          </a:prstGeom>
          <a:noFill/>
          <a:ln>
            <a:noFill/>
          </a:ln>
        </p:spPr>
      </p:pic>
      <p:pic>
        <p:nvPicPr>
          <p:cNvPr id="247" name="Google Shape;247;gea9ff3238d_0_20"/>
          <p:cNvPicPr preferRelativeResize="0"/>
          <p:nvPr/>
        </p:nvPicPr>
        <p:blipFill>
          <a:blip r:embed="rId4">
            <a:alphaModFix/>
          </a:blip>
          <a:stretch>
            <a:fillRect/>
          </a:stretch>
        </p:blipFill>
        <p:spPr>
          <a:xfrm>
            <a:off x="457252" y="869938"/>
            <a:ext cx="5486297" cy="372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ea9ff3238d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Missing values</a:t>
            </a:r>
            <a:endParaRPr/>
          </a:p>
        </p:txBody>
      </p:sp>
      <p:pic>
        <p:nvPicPr>
          <p:cNvPr id="254" name="Google Shape;254;gea9ff3238d_0_6"/>
          <p:cNvPicPr preferRelativeResize="0"/>
          <p:nvPr/>
        </p:nvPicPr>
        <p:blipFill>
          <a:blip r:embed="rId3">
            <a:alphaModFix/>
          </a:blip>
          <a:stretch>
            <a:fillRect/>
          </a:stretch>
        </p:blipFill>
        <p:spPr>
          <a:xfrm>
            <a:off x="3569151" y="1600200"/>
            <a:ext cx="4602175" cy="509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e8b5befb2e_0_6"/>
          <p:cNvPicPr preferRelativeResize="0"/>
          <p:nvPr/>
        </p:nvPicPr>
        <p:blipFill>
          <a:blip r:embed="rId3">
            <a:alphaModFix/>
          </a:blip>
          <a:stretch>
            <a:fillRect/>
          </a:stretch>
        </p:blipFill>
        <p:spPr>
          <a:xfrm>
            <a:off x="647700" y="326025"/>
            <a:ext cx="11163301" cy="6462951"/>
          </a:xfrm>
          <a:prstGeom prst="rect">
            <a:avLst/>
          </a:prstGeom>
          <a:noFill/>
          <a:ln>
            <a:noFill/>
          </a:ln>
        </p:spPr>
      </p:pic>
      <p:sp>
        <p:nvSpPr>
          <p:cNvPr id="261" name="Google Shape;261;ge8b5befb2e_0_6"/>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4</a:t>
            </a:r>
            <a:endParaRPr/>
          </a:p>
        </p:txBody>
      </p:sp>
    </p:spTree>
  </p:cSld>
  <p:clrMapOvr>
    <a:masterClrMapping/>
  </p:clrMapOvr>
</p:sld>
</file>

<file path=ppt/theme/theme1.xml><?xml version="1.0" encoding="utf-8"?>
<a:theme xmlns:a="http://schemas.openxmlformats.org/drawingml/2006/main"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1273</Words>
  <Application>Microsoft Macintosh PowerPoint</Application>
  <PresentationFormat>Widescreen</PresentationFormat>
  <Paragraphs>159</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Arial</vt:lpstr>
      <vt:lpstr>Courier New</vt:lpstr>
      <vt:lpstr>Quattrocento Sans</vt:lpstr>
      <vt:lpstr>Century Gothic</vt:lpstr>
      <vt:lpstr>Office Theme</vt:lpstr>
      <vt:lpstr>PowerPoint Presentation</vt:lpstr>
      <vt:lpstr>PowerPoint Presentation</vt:lpstr>
      <vt:lpstr>PowerPoint Presentation</vt:lpstr>
      <vt:lpstr> EDA Visualizing of the columns data: In order to analyze the data we created graph visualization of part of the columns: Percentage distribution of observations by hotel: </vt:lpstr>
      <vt:lpstr>Percentage of guests that canceled their order:</vt:lpstr>
      <vt:lpstr>PowerPoint Presentation</vt:lpstr>
      <vt:lpstr>PowerPoint Presentation</vt:lpstr>
      <vt:lpstr>Missing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Egor Genov</dc:creator>
  <cp:lastModifiedBy>Dana Binyamin</cp:lastModifiedBy>
  <cp:revision>1</cp:revision>
  <dcterms:created xsi:type="dcterms:W3CDTF">2021-08-12T17:30:42Z</dcterms:created>
  <dcterms:modified xsi:type="dcterms:W3CDTF">2021-08-21T21:04:01Z</dcterms:modified>
</cp:coreProperties>
</file>